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89" r:id="rId4"/>
    <p:sldId id="290" r:id="rId5"/>
    <p:sldId id="291" r:id="rId6"/>
    <p:sldId id="292" r:id="rId7"/>
    <p:sldId id="293" r:id="rId8"/>
    <p:sldId id="300" r:id="rId9"/>
    <p:sldId id="294" r:id="rId10"/>
    <p:sldId id="295" r:id="rId11"/>
    <p:sldId id="296" r:id="rId12"/>
    <p:sldId id="297" r:id="rId13"/>
    <p:sldId id="299" r:id="rId14"/>
    <p:sldId id="301" r:id="rId15"/>
    <p:sldId id="302" r:id="rId16"/>
    <p:sldId id="303" r:id="rId17"/>
    <p:sldId id="304" r:id="rId18"/>
    <p:sldId id="305" r:id="rId19"/>
    <p:sldId id="306" r:id="rId20"/>
    <p:sldId id="307" r:id="rId21"/>
    <p:sldId id="308" r:id="rId22"/>
    <p:sldId id="309" r:id="rId23"/>
    <p:sldId id="310" r:id="rId24"/>
    <p:sldId id="323" r:id="rId25"/>
    <p:sldId id="311" r:id="rId26"/>
    <p:sldId id="312" r:id="rId27"/>
    <p:sldId id="320" r:id="rId28"/>
    <p:sldId id="313" r:id="rId29"/>
    <p:sldId id="321" r:id="rId30"/>
    <p:sldId id="314" r:id="rId31"/>
    <p:sldId id="322" r:id="rId32"/>
    <p:sldId id="319" r:id="rId33"/>
    <p:sldId id="316" r:id="rId34"/>
    <p:sldId id="31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4434" autoAdjust="0"/>
  </p:normalViewPr>
  <p:slideViewPr>
    <p:cSldViewPr snapToGrid="0">
      <p:cViewPr varScale="1">
        <p:scale>
          <a:sx n="74" d="100"/>
          <a:sy n="74" d="100"/>
        </p:scale>
        <p:origin x="5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01/04/2016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843521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01/04/2016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11644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D7FED1-5245-494E-BF69-A879544C8D28}" type="datetimeFigureOut">
              <a:rPr lang="en-GB" smtClean="0"/>
              <a:t>01/04/2016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1239807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5D7FED1-5245-494E-BF69-A879544C8D28}" type="datetimeFigureOut">
              <a:rPr lang="en-GB" smtClean="0"/>
              <a:t>01/04/2016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4156579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5D7FED1-5245-494E-BF69-A879544C8D28}" type="datetimeFigureOut">
              <a:rPr lang="en-GB" smtClean="0"/>
              <a:t>01/04/2016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619433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5D7FED1-5245-494E-BF69-A879544C8D28}" type="datetimeFigureOut">
              <a:rPr lang="en-GB" smtClean="0"/>
              <a:t>01/04/2016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3080706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7FED1-5245-494E-BF69-A879544C8D28}" type="datetimeFigureOut">
              <a:rPr lang="en-GB" smtClean="0"/>
              <a:t>01/04/2016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187408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D7FED1-5245-494E-BF69-A879544C8D28}" type="datetimeFigureOut">
              <a:rPr lang="en-GB" smtClean="0"/>
              <a:t>01/04/2016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404755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D7FED1-5245-494E-BF69-A879544C8D28}" type="datetimeFigureOut">
              <a:rPr lang="en-GB" smtClean="0"/>
              <a:t>01/04/2016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473050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01/04/2016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3896624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D7FED1-5245-494E-BF69-A879544C8D28}" type="datetimeFigureOut">
              <a:rPr lang="en-GB" smtClean="0"/>
              <a:t>01/04/2016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6EC4B6-B582-4A41-A92F-117F3B01F5B2}" type="slidenum">
              <a:rPr lang="en-GB" smtClean="0"/>
              <a:t>‹#›</a:t>
            </a:fld>
            <a:endParaRPr lang="en-GB"/>
          </a:p>
        </p:txBody>
      </p:sp>
    </p:spTree>
    <p:extLst>
      <p:ext uri="{BB962C8B-B14F-4D97-AF65-F5344CB8AC3E}">
        <p14:creationId xmlns:p14="http://schemas.microsoft.com/office/powerpoint/2010/main" val="2060270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7FED1-5245-494E-BF69-A879544C8D28}" type="datetimeFigureOut">
              <a:rPr lang="en-GB" smtClean="0"/>
              <a:t>01/04/2016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6EC4B6-B582-4A41-A92F-117F3B01F5B2}" type="slidenum">
              <a:rPr lang="en-GB" smtClean="0"/>
              <a:t>‹#›</a:t>
            </a:fld>
            <a:endParaRPr lang="en-GB"/>
          </a:p>
        </p:txBody>
      </p:sp>
    </p:spTree>
    <p:extLst>
      <p:ext uri="{BB962C8B-B14F-4D97-AF65-F5344CB8AC3E}">
        <p14:creationId xmlns:p14="http://schemas.microsoft.com/office/powerpoint/2010/main" val="969394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0.jpeg"/><Relationship Id="rId5" Type="http://schemas.openxmlformats.org/officeDocument/2006/relationships/image" Target="../media/image4.png"/><Relationship Id="rId10" Type="http://schemas.openxmlformats.org/officeDocument/2006/relationships/image" Target="../media/image19.jpeg"/><Relationship Id="rId4" Type="http://schemas.openxmlformats.org/officeDocument/2006/relationships/image" Target="../media/image3.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7.jpe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0.jpe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0.jpe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2.jpeg"/></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3.jpeg"/></Relationships>
</file>

<file path=ppt/slides/_rels/slide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5.jpeg"/></Relationships>
</file>

<file path=ppt/slides/_rels/slide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6.jpeg"/></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8.jpeg"/></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8.jpeg"/></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53267" y="428820"/>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730862"/>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9" name="Rectangle 18"/>
          <p:cNvSpPr/>
          <p:nvPr/>
        </p:nvSpPr>
        <p:spPr>
          <a:xfrm>
            <a:off x="1568350" y="2551837"/>
            <a:ext cx="9055299" cy="1754326"/>
          </a:xfrm>
          <a:prstGeom prst="rect">
            <a:avLst/>
          </a:prstGeom>
          <a:noFill/>
        </p:spPr>
        <p:txBody>
          <a:bodyPr wrap="none" lIns="91440" tIns="45720" rIns="91440" bIns="45720">
            <a:spAutoFit/>
          </a:bodyPr>
          <a:lstStyle/>
          <a:p>
            <a:pPr algn="ctr"/>
            <a:r>
              <a:rPr lang="en-GB" sz="54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High </a:t>
            </a:r>
            <a:r>
              <a:rPr lang="en-GB" sz="5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Quality Lubricants </a:t>
            </a:r>
          </a:p>
          <a:p>
            <a:pPr algn="ctr"/>
            <a:r>
              <a:rPr lang="en-GB" sz="54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The Choice of the Professionals</a:t>
            </a:r>
            <a:endParaRPr lang="en-GB"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739905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0" name="Rectangle 9"/>
          <p:cNvSpPr/>
          <p:nvPr/>
        </p:nvSpPr>
        <p:spPr>
          <a:xfrm>
            <a:off x="259205" y="2115121"/>
            <a:ext cx="10341293" cy="2862322"/>
          </a:xfrm>
          <a:prstGeom prst="rect">
            <a:avLst/>
          </a:prstGeom>
          <a:noFill/>
        </p:spPr>
        <p:txBody>
          <a:bodyPr wrap="none" lIns="91440" tIns="45720" rIns="91440" bIns="45720">
            <a:spAutoFit/>
          </a:bodyPr>
          <a:lstStyle/>
          <a:p>
            <a:r>
              <a:rPr lang="en-GB" sz="36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Points for Discussion:</a:t>
            </a:r>
          </a:p>
          <a:p>
            <a:endPar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Engine Oil Basics			</a:t>
            </a:r>
            <a:r>
              <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Are all Engine Oils the Same?</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endPar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				</a:t>
            </a:r>
            <a:r>
              <a:rPr lang="en-GB"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a:t>
            </a:r>
            <a:r>
              <a:rPr lang="en-GB"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Ranges</a:t>
            </a:r>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n-GB" sz="2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a:t>
            </a:r>
            <a:r>
              <a:rPr lang="en-GB" sz="2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Engine Lubricants			Questions &amp; Open Discussions</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20" name="TextBox 19"/>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21" name="Picture 20"/>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59464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4" name="Rectangle 3"/>
          <p:cNvSpPr/>
          <p:nvPr/>
        </p:nvSpPr>
        <p:spPr>
          <a:xfrm>
            <a:off x="1295313" y="2967335"/>
            <a:ext cx="4086375"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Engine Oil Basics</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9" name="TextBox 18"/>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20" name="Picture 19"/>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90953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629152" y="1388493"/>
            <a:ext cx="6935712" cy="4323261"/>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299289" y="2967335"/>
            <a:ext cx="3906711" cy="954107"/>
          </a:xfrm>
          <a:prstGeom prst="rect">
            <a:avLst/>
          </a:prstGeom>
          <a:noFill/>
        </p:spPr>
        <p:txBody>
          <a:bodyPr wrap="none" lIns="91440" tIns="45720" rIns="91440" bIns="45720">
            <a:spAutoFit/>
          </a:bodyPr>
          <a:lstStyle/>
          <a:p>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What does an Engine Oil </a:t>
            </a:r>
          </a:p>
          <a:p>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need to do?</a:t>
            </a:r>
            <a:endPar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720859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4329113" y="1430819"/>
            <a:ext cx="6886574" cy="437927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92900" y="2953046"/>
            <a:ext cx="3041217" cy="954107"/>
          </a:xfrm>
          <a:prstGeom prst="rect">
            <a:avLst/>
          </a:prstGeom>
          <a:noFill/>
        </p:spPr>
        <p:txBody>
          <a:bodyPr wrap="none" lIns="91440" tIns="45720" rIns="91440" bIns="45720">
            <a:spAutoFit/>
          </a:bodyPr>
          <a:lstStyle/>
          <a:p>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Where does this </a:t>
            </a:r>
            <a:endPar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phenomena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occur?</a:t>
            </a:r>
          </a:p>
        </p:txBody>
      </p:sp>
    </p:spTree>
    <p:extLst>
      <p:ext uri="{BB962C8B-B14F-4D97-AF65-F5344CB8AC3E}">
        <p14:creationId xmlns:p14="http://schemas.microsoft.com/office/powerpoint/2010/main" val="490277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4057660" y="1445705"/>
            <a:ext cx="7901441" cy="4343339"/>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293953" y="2967335"/>
            <a:ext cx="3278333" cy="954107"/>
          </a:xfrm>
          <a:prstGeom prst="rect">
            <a:avLst/>
          </a:prstGeom>
          <a:noFill/>
        </p:spPr>
        <p:txBody>
          <a:bodyPr wrap="none" lIns="91440" tIns="45720" rIns="91440" bIns="45720">
            <a:spAutoFit/>
          </a:bodyPr>
          <a:lstStyle/>
          <a:p>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What is in a modern </a:t>
            </a:r>
            <a:endPar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car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engine oil?</a:t>
            </a:r>
          </a:p>
        </p:txBody>
      </p:sp>
    </p:spTree>
    <p:extLst>
      <p:ext uri="{BB962C8B-B14F-4D97-AF65-F5344CB8AC3E}">
        <p14:creationId xmlns:p14="http://schemas.microsoft.com/office/powerpoint/2010/main" val="1518067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5006391" y="1594693"/>
            <a:ext cx="6306322" cy="4136173"/>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22298" y="2967335"/>
            <a:ext cx="3403496" cy="954107"/>
          </a:xfrm>
          <a:prstGeom prst="rect">
            <a:avLst/>
          </a:prstGeom>
          <a:noFill/>
        </p:spPr>
        <p:txBody>
          <a:bodyPr wrap="none" lIns="91440" tIns="45720" rIns="91440" bIns="45720">
            <a:spAutoFit/>
          </a:bodyPr>
          <a:lstStyle/>
          <a:p>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What is an engine oil </a:t>
            </a:r>
            <a:endPar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formulation</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p>
        </p:txBody>
      </p:sp>
    </p:spTree>
    <p:extLst>
      <p:ext uri="{BB962C8B-B14F-4D97-AF65-F5344CB8AC3E}">
        <p14:creationId xmlns:p14="http://schemas.microsoft.com/office/powerpoint/2010/main" val="711254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4" name="Rectangle 3"/>
          <p:cNvSpPr/>
          <p:nvPr/>
        </p:nvSpPr>
        <p:spPr>
          <a:xfrm>
            <a:off x="474653" y="2653009"/>
            <a:ext cx="4395819" cy="1446550"/>
          </a:xfrm>
          <a:prstGeom prst="rect">
            <a:avLst/>
          </a:prstGeom>
          <a:noFill/>
        </p:spPr>
        <p:txBody>
          <a:bodyPr wrap="none" lIns="91440" tIns="45720" rIns="91440" bIns="45720">
            <a:spAutoFit/>
          </a:bodyPr>
          <a:lstStyle/>
          <a:p>
            <a:r>
              <a:rPr lang="en-GB"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Are all Engine Oils</a:t>
            </a:r>
          </a:p>
          <a:p>
            <a:r>
              <a:rPr lang="en-GB"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the same?</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9" name="TextBox 18"/>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20" name="Picture 19"/>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861410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8513" y="1521972"/>
            <a:ext cx="7539337" cy="4378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227542" y="2783654"/>
            <a:ext cx="3855030" cy="1384995"/>
          </a:xfrm>
          <a:prstGeom prst="rect">
            <a:avLst/>
          </a:prstGeom>
          <a:noFill/>
        </p:spPr>
        <p:txBody>
          <a:bodyPr wrap="none" lIns="91440" tIns="45720" rIns="91440" bIns="45720">
            <a:spAutoFit/>
          </a:bodyPr>
          <a:lstStyle/>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Low Quality </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Alternatives</a:t>
            </a:r>
          </a:p>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Potential Problems</a:t>
            </a:r>
          </a:p>
        </p:txBody>
      </p:sp>
      <p:sp>
        <p:nvSpPr>
          <p:cNvPr id="19" name="Rectangle 18"/>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Warning - Using low </a:t>
            </a:r>
            <a:r>
              <a:rPr lang="en-US" sz="2000" b="1" dirty="0">
                <a:solidFill>
                  <a:srgbClr val="FF0000"/>
                </a:solidFill>
                <a:latin typeface="Calibri" pitchFamily="34" charset="0"/>
                <a:cs typeface="Calibri" pitchFamily="34" charset="0"/>
                <a:sym typeface="Tahoma" pitchFamily="34" charset="0"/>
              </a:rPr>
              <a:t>quality lubricants can </a:t>
            </a:r>
            <a:endParaRPr lang="en-US" sz="2000" b="1" dirty="0" smtClean="0">
              <a:solidFill>
                <a:srgbClr val="FF0000"/>
              </a:solidFill>
              <a:latin typeface="Calibri" pitchFamily="34" charset="0"/>
              <a:cs typeface="Calibri" pitchFamily="34" charset="0"/>
              <a:sym typeface="Tahoma" pitchFamily="34" charset="0"/>
            </a:endParaRPr>
          </a:p>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have real </a:t>
            </a:r>
            <a:r>
              <a:rPr lang="en-US" sz="2000" b="1" dirty="0">
                <a:solidFill>
                  <a:srgbClr val="FF0000"/>
                </a:solidFill>
                <a:latin typeface="Calibri" pitchFamily="34" charset="0"/>
                <a:cs typeface="Calibri" pitchFamily="34" charset="0"/>
                <a:sym typeface="Tahoma" pitchFamily="34" charset="0"/>
              </a:rPr>
              <a:t>and dramatic consequences </a:t>
            </a:r>
          </a:p>
        </p:txBody>
      </p:sp>
    </p:spTree>
    <p:extLst>
      <p:ext uri="{BB962C8B-B14F-4D97-AF65-F5344CB8AC3E}">
        <p14:creationId xmlns:p14="http://schemas.microsoft.com/office/powerpoint/2010/main" val="6848533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9006" y="1718705"/>
            <a:ext cx="8183023" cy="384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Warning - Using low </a:t>
            </a:r>
            <a:r>
              <a:rPr lang="en-US" sz="2000" b="1" dirty="0">
                <a:solidFill>
                  <a:srgbClr val="FF0000"/>
                </a:solidFill>
                <a:latin typeface="Calibri" pitchFamily="34" charset="0"/>
                <a:cs typeface="Calibri" pitchFamily="34" charset="0"/>
                <a:sym typeface="Tahoma" pitchFamily="34" charset="0"/>
              </a:rPr>
              <a:t>quality lubricants can </a:t>
            </a:r>
            <a:endParaRPr lang="en-US" sz="2000" b="1" dirty="0" smtClean="0">
              <a:solidFill>
                <a:srgbClr val="FF0000"/>
              </a:solidFill>
              <a:latin typeface="Calibri" pitchFamily="34" charset="0"/>
              <a:cs typeface="Calibri" pitchFamily="34" charset="0"/>
              <a:sym typeface="Tahoma" pitchFamily="34" charset="0"/>
            </a:endParaRPr>
          </a:p>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have real </a:t>
            </a:r>
            <a:r>
              <a:rPr lang="en-US" sz="2000" b="1" dirty="0">
                <a:solidFill>
                  <a:srgbClr val="FF0000"/>
                </a:solidFill>
                <a:latin typeface="Calibri" pitchFamily="34" charset="0"/>
                <a:cs typeface="Calibri" pitchFamily="34" charset="0"/>
                <a:sym typeface="Tahoma" pitchFamily="34" charset="0"/>
              </a:rPr>
              <a:t>and dramatic consequences </a:t>
            </a:r>
          </a:p>
        </p:txBody>
      </p:sp>
      <p:sp>
        <p:nvSpPr>
          <p:cNvPr id="19" name="Rectangle 18"/>
          <p:cNvSpPr/>
          <p:nvPr/>
        </p:nvSpPr>
        <p:spPr>
          <a:xfrm>
            <a:off x="227542" y="2783654"/>
            <a:ext cx="3855030" cy="1384995"/>
          </a:xfrm>
          <a:prstGeom prst="rect">
            <a:avLst/>
          </a:prstGeom>
          <a:noFill/>
        </p:spPr>
        <p:txBody>
          <a:bodyPr wrap="none" lIns="91440" tIns="45720" rIns="91440" bIns="45720">
            <a:spAutoFit/>
          </a:bodyPr>
          <a:lstStyle/>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Low Quality </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Alternatives</a:t>
            </a:r>
          </a:p>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Potential Problems</a:t>
            </a:r>
          </a:p>
        </p:txBody>
      </p:sp>
    </p:spTree>
    <p:extLst>
      <p:ext uri="{BB962C8B-B14F-4D97-AF65-F5344CB8AC3E}">
        <p14:creationId xmlns:p14="http://schemas.microsoft.com/office/powerpoint/2010/main" val="1902082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5752" y="1664087"/>
            <a:ext cx="8549452" cy="4098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Warning - Using low </a:t>
            </a:r>
            <a:r>
              <a:rPr lang="en-US" sz="2000" b="1" dirty="0">
                <a:solidFill>
                  <a:srgbClr val="FF0000"/>
                </a:solidFill>
                <a:latin typeface="Calibri" pitchFamily="34" charset="0"/>
                <a:cs typeface="Calibri" pitchFamily="34" charset="0"/>
                <a:sym typeface="Tahoma" pitchFamily="34" charset="0"/>
              </a:rPr>
              <a:t>quality lubricants can </a:t>
            </a:r>
            <a:endParaRPr lang="en-US" sz="2000" b="1" dirty="0" smtClean="0">
              <a:solidFill>
                <a:srgbClr val="FF0000"/>
              </a:solidFill>
              <a:latin typeface="Calibri" pitchFamily="34" charset="0"/>
              <a:cs typeface="Calibri" pitchFamily="34" charset="0"/>
              <a:sym typeface="Tahoma" pitchFamily="34" charset="0"/>
            </a:endParaRPr>
          </a:p>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have real </a:t>
            </a:r>
            <a:r>
              <a:rPr lang="en-US" sz="2000" b="1" dirty="0">
                <a:solidFill>
                  <a:srgbClr val="FF0000"/>
                </a:solidFill>
                <a:latin typeface="Calibri" pitchFamily="34" charset="0"/>
                <a:cs typeface="Calibri" pitchFamily="34" charset="0"/>
                <a:sym typeface="Tahoma" pitchFamily="34" charset="0"/>
              </a:rPr>
              <a:t>and dramatic consequences </a:t>
            </a:r>
          </a:p>
        </p:txBody>
      </p:sp>
      <p:sp>
        <p:nvSpPr>
          <p:cNvPr id="12" name="Rectangle 11"/>
          <p:cNvSpPr/>
          <p:nvPr/>
        </p:nvSpPr>
        <p:spPr>
          <a:xfrm>
            <a:off x="111631" y="3479113"/>
            <a:ext cx="3855030" cy="1384995"/>
          </a:xfrm>
          <a:prstGeom prst="rect">
            <a:avLst/>
          </a:prstGeom>
          <a:noFill/>
        </p:spPr>
        <p:txBody>
          <a:bodyPr wrap="none" lIns="91440" tIns="45720" rIns="91440" bIns="45720">
            <a:spAutoFit/>
          </a:bodyPr>
          <a:lstStyle/>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Low Quality </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Alternatives</a:t>
            </a:r>
          </a:p>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Potential Problems</a:t>
            </a:r>
          </a:p>
        </p:txBody>
      </p:sp>
    </p:spTree>
    <p:extLst>
      <p:ext uri="{BB962C8B-B14F-4D97-AF65-F5344CB8AC3E}">
        <p14:creationId xmlns:p14="http://schemas.microsoft.com/office/powerpoint/2010/main" val="612884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1408" y="1650560"/>
            <a:ext cx="8594176" cy="40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227542" y="2783654"/>
            <a:ext cx="3855030" cy="1384995"/>
          </a:xfrm>
          <a:prstGeom prst="rect">
            <a:avLst/>
          </a:prstGeom>
          <a:noFill/>
        </p:spPr>
        <p:txBody>
          <a:bodyPr wrap="none" lIns="91440" tIns="45720" rIns="91440" bIns="45720">
            <a:spAutoFit/>
          </a:bodyPr>
          <a:lstStyle/>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Low Quality </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Alternatives</a:t>
            </a:r>
          </a:p>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p>
          <a:p>
            <a:pPr algn="ct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Potential Problems</a:t>
            </a:r>
          </a:p>
        </p:txBody>
      </p:sp>
      <p:sp>
        <p:nvSpPr>
          <p:cNvPr id="12" name="Rectangle 11"/>
          <p:cNvSpPr/>
          <p:nvPr/>
        </p:nvSpPr>
        <p:spPr>
          <a:xfrm>
            <a:off x="885371" y="5930866"/>
            <a:ext cx="10582415" cy="848950"/>
          </a:xfrm>
          <a:prstGeom prst="rect">
            <a:avLst/>
          </a:prstGeom>
        </p:spPr>
        <p:txBody>
          <a:bodyPr wrap="square">
            <a:spAutoFit/>
          </a:bodyPr>
          <a:lstStyle/>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Warning - Using low </a:t>
            </a:r>
            <a:r>
              <a:rPr lang="en-US" sz="2000" b="1" dirty="0">
                <a:solidFill>
                  <a:srgbClr val="FF0000"/>
                </a:solidFill>
                <a:latin typeface="Calibri" pitchFamily="34" charset="0"/>
                <a:cs typeface="Calibri" pitchFamily="34" charset="0"/>
                <a:sym typeface="Tahoma" pitchFamily="34" charset="0"/>
              </a:rPr>
              <a:t>quality lubricants can </a:t>
            </a:r>
            <a:endParaRPr lang="en-US" sz="2000" b="1" dirty="0" smtClean="0">
              <a:solidFill>
                <a:srgbClr val="FF0000"/>
              </a:solidFill>
              <a:latin typeface="Calibri" pitchFamily="34" charset="0"/>
              <a:cs typeface="Calibri" pitchFamily="34" charset="0"/>
              <a:sym typeface="Tahoma" pitchFamily="34" charset="0"/>
            </a:endParaRPr>
          </a:p>
          <a:p>
            <a:pPr marL="39688" lvl="0" algn="ctr" fontAlgn="base">
              <a:spcBef>
                <a:spcPts val="1100"/>
              </a:spcBef>
              <a:spcAft>
                <a:spcPct val="0"/>
              </a:spcAft>
              <a:defRPr/>
            </a:pPr>
            <a:r>
              <a:rPr lang="en-US" sz="2000" b="1" dirty="0" smtClean="0">
                <a:solidFill>
                  <a:srgbClr val="FF0000"/>
                </a:solidFill>
                <a:latin typeface="Calibri" pitchFamily="34" charset="0"/>
                <a:cs typeface="Calibri" pitchFamily="34" charset="0"/>
                <a:sym typeface="Tahoma" pitchFamily="34" charset="0"/>
              </a:rPr>
              <a:t>have real </a:t>
            </a:r>
            <a:r>
              <a:rPr lang="en-US" sz="2000" b="1" dirty="0">
                <a:solidFill>
                  <a:srgbClr val="FF0000"/>
                </a:solidFill>
                <a:latin typeface="Calibri" pitchFamily="34" charset="0"/>
                <a:cs typeface="Calibri" pitchFamily="34" charset="0"/>
                <a:sym typeface="Tahoma" pitchFamily="34" charset="0"/>
              </a:rPr>
              <a:t>and dramatic consequences </a:t>
            </a:r>
          </a:p>
        </p:txBody>
      </p:sp>
    </p:spTree>
    <p:extLst>
      <p:ext uri="{BB962C8B-B14F-4D97-AF65-F5344CB8AC3E}">
        <p14:creationId xmlns:p14="http://schemas.microsoft.com/office/powerpoint/2010/main" val="3829218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9"/>
          <a:stretch>
            <a:fillRect/>
          </a:stretch>
        </p:blipFill>
        <p:spPr>
          <a:xfrm>
            <a:off x="1991903" y="3229406"/>
            <a:ext cx="1457066" cy="1099422"/>
          </a:xfrm>
          <a:prstGeom prst="rect">
            <a:avLst/>
          </a:prstGeom>
        </p:spPr>
      </p:pic>
      <p:sp>
        <p:nvSpPr>
          <p:cNvPr id="4" name="Rectangle 3"/>
          <p:cNvSpPr/>
          <p:nvPr/>
        </p:nvSpPr>
        <p:spPr>
          <a:xfrm>
            <a:off x="936976" y="2220361"/>
            <a:ext cx="4110421"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5" name="Rectangle 4"/>
          <p:cNvSpPr/>
          <p:nvPr/>
        </p:nvSpPr>
        <p:spPr>
          <a:xfrm>
            <a:off x="608926" y="4332496"/>
            <a:ext cx="5075620" cy="769441"/>
          </a:xfrm>
          <a:prstGeom prst="rect">
            <a:avLst/>
          </a:prstGeom>
          <a:noFill/>
        </p:spPr>
        <p:txBody>
          <a:bodyPr wrap="none" lIns="91440" tIns="45720" rIns="91440" bIns="45720">
            <a:spAutoFit/>
          </a:bodyPr>
          <a:lstStyle/>
          <a:p>
            <a:pPr algn="ctr"/>
            <a:r>
              <a:rPr lang="en-GB" sz="4400" b="1" i="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Quality you can trust</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691100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1552" y="4340219"/>
            <a:ext cx="2011363" cy="947737"/>
          </a:xfrm>
          <a:prstGeom prst="rect">
            <a:avLst/>
          </a:prstGeom>
          <a:ln w="38100">
            <a:solidFill>
              <a:schemeClr val="accent1"/>
            </a:solidFill>
            <a:miter lim="800000"/>
            <a:headEnd/>
            <a:tailEnd/>
          </a:ln>
          <a:effectLst>
            <a:outerShdw blurRad="50800" dist="38100" dir="2700000" algn="tl" rotWithShape="0">
              <a:srgbClr val="000000">
                <a:alpha val="43000"/>
              </a:srgbClr>
            </a:outerShdw>
          </a:effectLst>
          <a:extLst/>
        </p:spPr>
      </p:pic>
      <p:pic>
        <p:nvPicPr>
          <p:cNvPr id="19" name="Picture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67364" y="4153821"/>
            <a:ext cx="1555750" cy="14097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20" name="Picture 4" descr="http://www.atc-europe.org/assets/img/member-companies/chevron_oronit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77604" y="4340219"/>
            <a:ext cx="2199104" cy="97860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1" name="Picture 6" descr="http://www.datel.info/media/15653/multisol.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07851" y="4153821"/>
            <a:ext cx="1409699" cy="14097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3" name="Rectangle 2"/>
          <p:cNvSpPr/>
          <p:nvPr/>
        </p:nvSpPr>
        <p:spPr>
          <a:xfrm>
            <a:off x="1602237" y="2065805"/>
            <a:ext cx="9613450" cy="1815882"/>
          </a:xfrm>
          <a:prstGeom prst="rect">
            <a:avLst/>
          </a:prstGeom>
          <a:noFill/>
        </p:spPr>
        <p:txBody>
          <a:bodyPr wrap="square" lIns="91440" tIns="45720" rIns="91440" bIns="45720">
            <a:spAutoFit/>
          </a:bodyPr>
          <a:lstStyle/>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All of </a:t>
            </a:r>
            <a:r>
              <a:rPr lang="en-GB"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FTNC’s</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 lubricants are manufactured in England </a:t>
            </a:r>
          </a:p>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using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recognised base oils and the latest </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premium additive </a:t>
            </a:r>
          </a:p>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systems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from the world’s leading additive </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companies </a:t>
            </a:r>
          </a:p>
          <a:p>
            <a:pPr algn="ct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including </a:t>
            </a:r>
            <a:r>
              <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Lubrizol, Chevron </a:t>
            </a:r>
            <a:r>
              <a:rPr lang="en-GB" sz="2800" b="1" cap="none" spc="0"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Oronite</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 and </a:t>
            </a:r>
            <a:r>
              <a:rPr lang="en-GB" sz="2800" b="1" cap="none" spc="0"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Multisol</a:t>
            </a:r>
            <a:r>
              <a:rPr lang="en-GB" sz="28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cs typeface="Calibri" pitchFamily="34" charset="0"/>
                <a:sym typeface="Tahoma" pitchFamily="34" charset="0"/>
              </a:rPr>
              <a:t>.</a:t>
            </a:r>
            <a:endParaRPr lang="en-GB" sz="2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7878166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1" name="Picture 2" descr="C:\Users\peastwood\Desktop\Exol New Build\New Laborator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69737" y="1705881"/>
            <a:ext cx="6108877" cy="3892912"/>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Rectangle 11"/>
          <p:cNvSpPr/>
          <p:nvPr/>
        </p:nvSpPr>
        <p:spPr>
          <a:xfrm>
            <a:off x="188891" y="2737260"/>
            <a:ext cx="5490692" cy="2862322"/>
          </a:xfrm>
          <a:prstGeom prst="rect">
            <a:avLst/>
          </a:prstGeom>
        </p:spPr>
        <p:txBody>
          <a:bodyPr wrap="square">
            <a:spAutoFit/>
          </a:bodyPr>
          <a:lstStyle/>
          <a:p>
            <a:pPr marL="285750" indent="-285750">
              <a:buFont typeface="Arial" panose="020B0604020202020204" pitchFamily="34" charset="0"/>
              <a:buChar char="•"/>
            </a:pPr>
            <a:r>
              <a:rPr lang="en-GB" sz="2000" dirty="0"/>
              <a:t>Blends formulated and tested </a:t>
            </a:r>
            <a:r>
              <a:rPr lang="en-GB" sz="2000" dirty="0" smtClean="0"/>
              <a:t>within one of our two in house laboratories. </a:t>
            </a:r>
            <a:endParaRPr lang="en-GB" sz="2000" dirty="0"/>
          </a:p>
          <a:p>
            <a:pPr marL="285750" indent="-285750">
              <a:buFont typeface="Arial" panose="020B0604020202020204" pitchFamily="34" charset="0"/>
              <a:buChar char="•"/>
            </a:pPr>
            <a:r>
              <a:rPr lang="en-GB" sz="2000" dirty="0" smtClean="0"/>
              <a:t>All products are tested before filling</a:t>
            </a:r>
          </a:p>
          <a:p>
            <a:pPr marL="285750" indent="-285750">
              <a:buFont typeface="Arial" panose="020B0604020202020204" pitchFamily="34" charset="0"/>
              <a:buChar char="•"/>
            </a:pPr>
            <a:r>
              <a:rPr lang="en-GB" sz="2000" dirty="0" smtClean="0"/>
              <a:t>Each product fill has a retained sample held for 2 years.</a:t>
            </a:r>
          </a:p>
          <a:p>
            <a:pPr marL="285750" indent="-285750">
              <a:buFont typeface="Arial" panose="020B0604020202020204" pitchFamily="34" charset="0"/>
              <a:buChar char="•"/>
            </a:pPr>
            <a:r>
              <a:rPr lang="en-GB" sz="2000" dirty="0" smtClean="0"/>
              <a:t>Every fill </a:t>
            </a:r>
            <a:r>
              <a:rPr lang="en-GB" sz="2000" dirty="0"/>
              <a:t>is quality controlled &amp; barcoded</a:t>
            </a:r>
          </a:p>
          <a:p>
            <a:pPr marL="285750" indent="-285750">
              <a:buFont typeface="Arial" panose="020B0604020202020204" pitchFamily="34" charset="0"/>
              <a:buChar char="•"/>
            </a:pPr>
            <a:r>
              <a:rPr lang="en-GB" sz="2000" dirty="0" smtClean="0"/>
              <a:t>Certificates </a:t>
            </a:r>
            <a:r>
              <a:rPr lang="en-GB" sz="2000" dirty="0"/>
              <a:t>of Analysis </a:t>
            </a:r>
            <a:r>
              <a:rPr lang="en-GB" sz="2000" dirty="0" smtClean="0"/>
              <a:t>given with all deliveries to our export distributors</a:t>
            </a:r>
          </a:p>
          <a:p>
            <a:pPr marL="285750" indent="-285750">
              <a:buFont typeface="Arial" panose="020B0604020202020204" pitchFamily="34" charset="0"/>
              <a:buChar char="•"/>
            </a:pPr>
            <a:r>
              <a:rPr lang="en-GB" sz="2000" dirty="0" smtClean="0"/>
              <a:t>Technical recommendations given</a:t>
            </a:r>
            <a:endParaRPr lang="en-GB" sz="2000" dirty="0"/>
          </a:p>
        </p:txBody>
      </p:sp>
      <p:sp>
        <p:nvSpPr>
          <p:cNvPr id="20" name="Rectangle 19"/>
          <p:cNvSpPr/>
          <p:nvPr/>
        </p:nvSpPr>
        <p:spPr>
          <a:xfrm>
            <a:off x="795307" y="1911266"/>
            <a:ext cx="4110421"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971025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16727" y="1731407"/>
            <a:ext cx="5866881" cy="3896660"/>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111612" y="2712720"/>
            <a:ext cx="5619487" cy="2492990"/>
          </a:xfrm>
          <a:prstGeom prst="rect">
            <a:avLst/>
          </a:prstGeom>
        </p:spPr>
        <p:txBody>
          <a:bodyPr wrap="square">
            <a:spAutoFit/>
          </a:bodyPr>
          <a:lstStyle/>
          <a:p>
            <a:pPr marL="285750" indent="-285750">
              <a:buFont typeface="Arial" panose="020B0604020202020204" pitchFamily="34" charset="0"/>
              <a:buChar char="•"/>
            </a:pPr>
            <a:r>
              <a:rPr lang="en-GB" sz="2000" dirty="0" smtClean="0"/>
              <a:t>Automated machine applies high adhesive labels to the bottles.</a:t>
            </a:r>
          </a:p>
          <a:p>
            <a:pPr marL="285750" indent="-285750">
              <a:buFont typeface="Arial" panose="020B0604020202020204" pitchFamily="34" charset="0"/>
              <a:buChar char="•"/>
            </a:pPr>
            <a:r>
              <a:rPr lang="en-GB" sz="2000" dirty="0" smtClean="0"/>
              <a:t>All aspects of front the start to the end of the filling are overseen by a trained employee.</a:t>
            </a:r>
          </a:p>
          <a:p>
            <a:pPr marL="285750" indent="-285750">
              <a:buFont typeface="Arial" panose="020B0604020202020204" pitchFamily="34" charset="0"/>
              <a:buChar char="•"/>
            </a:pPr>
            <a:r>
              <a:rPr lang="en-GB" sz="2000" dirty="0" smtClean="0"/>
              <a:t>Continuity of labelling and bottle quality are inspected to give the perfect finished product.</a:t>
            </a:r>
          </a:p>
          <a:p>
            <a:endParaRPr lang="en-GB" dirty="0" smtClean="0"/>
          </a:p>
          <a:p>
            <a:pPr marL="285750" indent="-285750">
              <a:buFont typeface="Arial" panose="020B0604020202020204" pitchFamily="34" charset="0"/>
              <a:buChar char="•"/>
            </a:pPr>
            <a:endParaRPr lang="en-GB" dirty="0"/>
          </a:p>
        </p:txBody>
      </p:sp>
      <p:sp>
        <p:nvSpPr>
          <p:cNvPr id="19" name="Rectangle 18"/>
          <p:cNvSpPr/>
          <p:nvPr/>
        </p:nvSpPr>
        <p:spPr>
          <a:xfrm>
            <a:off x="795307" y="1911266"/>
            <a:ext cx="4110421"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1982675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94629" y="1705501"/>
            <a:ext cx="5927854" cy="3937157"/>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111611" y="2648318"/>
            <a:ext cx="5783017" cy="3477875"/>
          </a:xfrm>
          <a:prstGeom prst="rect">
            <a:avLst/>
          </a:prstGeom>
        </p:spPr>
        <p:txBody>
          <a:bodyPr wrap="square">
            <a:spAutoFit/>
          </a:bodyPr>
          <a:lstStyle/>
          <a:p>
            <a:pPr marL="285750" indent="-285750">
              <a:buFont typeface="Arial" panose="020B0604020202020204" pitchFamily="34" charset="0"/>
              <a:buChar char="•"/>
            </a:pPr>
            <a:r>
              <a:rPr lang="en-GB" sz="2000" dirty="0" smtClean="0"/>
              <a:t>All products are filled on a 2016 </a:t>
            </a:r>
            <a:r>
              <a:rPr lang="en-GB" sz="2000" dirty="0" err="1" smtClean="0"/>
              <a:t>Masterfil</a:t>
            </a:r>
            <a:r>
              <a:rPr lang="en-GB" sz="2000" dirty="0" smtClean="0"/>
              <a:t> 8 head automated filling machine. This machine ensures the perfect fill every time for both 5 and 1 litre bottles.  </a:t>
            </a:r>
          </a:p>
          <a:p>
            <a:pPr marL="285750" indent="-285750">
              <a:buFont typeface="Arial" panose="020B0604020202020204" pitchFamily="34" charset="0"/>
              <a:buChar char="•"/>
            </a:pPr>
            <a:r>
              <a:rPr lang="en-GB" sz="2000" dirty="0"/>
              <a:t>The lubricant passes through a mass flowmeter located before the filling nozzle, providing an accurate measure every time. </a:t>
            </a:r>
          </a:p>
          <a:p>
            <a:pPr marL="285750" indent="-285750">
              <a:buFont typeface="Arial" panose="020B0604020202020204" pitchFamily="34" charset="0"/>
              <a:buChar char="•"/>
            </a:pPr>
            <a:r>
              <a:rPr lang="en-GB" sz="2000" dirty="0"/>
              <a:t>The specialised nozzles ensure efficient splash-free filling of  the lubricant. Giving our customers a perfect looking bottle each and every time.</a:t>
            </a:r>
          </a:p>
          <a:p>
            <a:pPr marL="285750" indent="-285750">
              <a:buFont typeface="Arial" panose="020B0604020202020204" pitchFamily="34" charset="0"/>
              <a:buChar char="•"/>
            </a:pPr>
            <a:endParaRPr lang="en-GB" sz="2000" dirty="0"/>
          </a:p>
        </p:txBody>
      </p:sp>
      <p:sp>
        <p:nvSpPr>
          <p:cNvPr id="19" name="Rectangle 18"/>
          <p:cNvSpPr/>
          <p:nvPr/>
        </p:nvSpPr>
        <p:spPr>
          <a:xfrm>
            <a:off x="795307" y="1911266"/>
            <a:ext cx="4110421"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76061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795307" y="1911266"/>
            <a:ext cx="4110421"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41313" y="1694096"/>
            <a:ext cx="5858444" cy="3961441"/>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9" name="TextBox 18"/>
          <p:cNvSpPr txBox="1"/>
          <p:nvPr/>
        </p:nvSpPr>
        <p:spPr>
          <a:xfrm>
            <a:off x="244394" y="2958661"/>
            <a:ext cx="5602614" cy="1323439"/>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t>Before packing into cartons the bottles and caps are run through a “Super Sealer” to heat seal all the caps preventing leakages and giving our customers a tamper proof bottle and product.</a:t>
            </a:r>
          </a:p>
        </p:txBody>
      </p:sp>
    </p:spTree>
    <p:extLst>
      <p:ext uri="{BB962C8B-B14F-4D97-AF65-F5344CB8AC3E}">
        <p14:creationId xmlns:p14="http://schemas.microsoft.com/office/powerpoint/2010/main" val="19249057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795307" y="1911266"/>
            <a:ext cx="4110421"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8553348" y="2374995"/>
            <a:ext cx="3901205" cy="2591098"/>
          </a:xfrm>
          <a:prstGeom prst="rect">
            <a:avLst/>
          </a:prstGeom>
          <a:ln w="57150" cap="sq">
            <a:solidFill>
              <a:srgbClr val="0070C0"/>
            </a:solidFill>
            <a:prstDash val="solid"/>
            <a:miter lim="800000"/>
          </a:ln>
          <a:effectLst>
            <a:outerShdw blurRad="50800" dist="38100" dir="2700000" algn="tl" rotWithShape="0">
              <a:srgbClr val="000000">
                <a:alpha val="43000"/>
              </a:srgbClr>
            </a:outerShdw>
          </a:effectLst>
        </p:spPr>
      </p:pic>
      <p:sp>
        <p:nvSpPr>
          <p:cNvPr id="19" name="TextBox 18"/>
          <p:cNvSpPr txBox="1"/>
          <p:nvPr/>
        </p:nvSpPr>
        <p:spPr>
          <a:xfrm>
            <a:off x="411821" y="2932902"/>
            <a:ext cx="7122319" cy="1631216"/>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t>The finished product is then packed securely onto new pallets and stored in our purpose built warehouse near Birmingham in England. </a:t>
            </a:r>
            <a:endParaRPr lang="en-GB" sz="2000" dirty="0"/>
          </a:p>
          <a:p>
            <a:pPr marL="285750" indent="-285750">
              <a:buFont typeface="Arial" panose="020B0604020202020204" pitchFamily="34" charset="0"/>
              <a:buChar char="•"/>
            </a:pPr>
            <a:r>
              <a:rPr lang="en-GB" sz="2000" dirty="0" smtClean="0"/>
              <a:t>All the product is stored inside and wrapped in weather proof shrink wrap until the day of exporting. </a:t>
            </a:r>
            <a:endParaRPr lang="en-GB" sz="2000" dirty="0"/>
          </a:p>
        </p:txBody>
      </p:sp>
    </p:spTree>
    <p:extLst>
      <p:ext uri="{BB962C8B-B14F-4D97-AF65-F5344CB8AC3E}">
        <p14:creationId xmlns:p14="http://schemas.microsoft.com/office/powerpoint/2010/main" val="9441311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1" name="Rectangle 10"/>
          <p:cNvSpPr/>
          <p:nvPr/>
        </p:nvSpPr>
        <p:spPr>
          <a:xfrm>
            <a:off x="795307" y="1911266"/>
            <a:ext cx="4110421"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Made in England</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98211" y="1727432"/>
            <a:ext cx="2901546" cy="3868727"/>
          </a:xfrm>
          <a:prstGeom prst="rect">
            <a:avLst/>
          </a:prstGeom>
          <a:ln w="57150" cap="sq">
            <a:solidFill>
              <a:schemeClr val="accent5"/>
            </a:solidFill>
            <a:prstDash val="solid"/>
            <a:miter lim="800000"/>
          </a:ln>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31594" y="1714554"/>
            <a:ext cx="2917117" cy="3889489"/>
          </a:xfrm>
          <a:prstGeom prst="rect">
            <a:avLst/>
          </a:prstGeom>
          <a:ln w="57150" cap="sq">
            <a:solidFill>
              <a:schemeClr val="accent5"/>
            </a:solidFill>
            <a:prstDash val="solid"/>
            <a:miter lim="800000"/>
          </a:ln>
          <a:effectLst>
            <a:outerShdw blurRad="50800" dist="38100" dir="2700000" algn="tl" rotWithShape="0">
              <a:srgbClr val="000000">
                <a:alpha val="43000"/>
              </a:srgbClr>
            </a:outerShdw>
          </a:effectLst>
        </p:spPr>
      </p:pic>
      <p:sp>
        <p:nvSpPr>
          <p:cNvPr id="20" name="TextBox 19"/>
          <p:cNvSpPr txBox="1"/>
          <p:nvPr/>
        </p:nvSpPr>
        <p:spPr>
          <a:xfrm>
            <a:off x="411821" y="2726844"/>
            <a:ext cx="4688213" cy="2246769"/>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t>The finished product is inspected and signed off to meet the expected high standards of quality, ensuring everything is perfect before loading.</a:t>
            </a:r>
          </a:p>
          <a:p>
            <a:pPr marL="285750" indent="-285750">
              <a:buFont typeface="Arial" panose="020B0604020202020204" pitchFamily="34" charset="0"/>
              <a:buChar char="•"/>
            </a:pPr>
            <a:r>
              <a:rPr lang="en-GB" sz="2000" dirty="0" smtClean="0"/>
              <a:t>It is then loaded onto containers to be shipped to our customers in Cyprus and other countries.</a:t>
            </a:r>
            <a:endParaRPr lang="en-GB" sz="2000" dirty="0"/>
          </a:p>
        </p:txBody>
      </p:sp>
    </p:spTree>
    <p:extLst>
      <p:ext uri="{BB962C8B-B14F-4D97-AF65-F5344CB8AC3E}">
        <p14:creationId xmlns:p14="http://schemas.microsoft.com/office/powerpoint/2010/main" val="17958327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70420" y="2526079"/>
            <a:ext cx="5905367" cy="2123658"/>
          </a:xfrm>
          <a:prstGeom prst="rect">
            <a:avLst/>
          </a:prstGeom>
          <a:noFill/>
        </p:spPr>
        <p:txBody>
          <a:bodyPr wrap="square" lIns="91440" tIns="45720" rIns="91440" bIns="45720">
            <a:spAutoFit/>
          </a:bodyPr>
          <a:lstStyle/>
          <a:p>
            <a:pPr algn="ctr"/>
            <a:r>
              <a:rPr lang="en-GB" sz="4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 Automotive:</a:t>
            </a:r>
          </a:p>
          <a:p>
            <a:pPr algn="ctr"/>
            <a:r>
              <a:rPr lang="en-GB" sz="4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Offering lubricants for all business sectors</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2843916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9" descr="C:\Users\mgundel\AppData\Local\Microsoft\Windows\Temporary Internet Files\Content.Outlook\QZUZISLY\Exol image group - Jan 2012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0288" y="1374117"/>
            <a:ext cx="5779774" cy="4553100"/>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70420" y="2526079"/>
            <a:ext cx="5905367" cy="2123658"/>
          </a:xfrm>
          <a:prstGeom prst="rect">
            <a:avLst/>
          </a:prstGeom>
          <a:noFill/>
        </p:spPr>
        <p:txBody>
          <a:bodyPr wrap="square" lIns="91440" tIns="45720" rIns="91440" bIns="45720">
            <a:spAutoFit/>
          </a:bodyPr>
          <a:lstStyle/>
          <a:p>
            <a:pPr algn="ctr"/>
            <a:r>
              <a:rPr lang="en-GB" sz="4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FTNC Automotive:</a:t>
            </a:r>
          </a:p>
          <a:p>
            <a:pPr algn="ctr"/>
            <a:r>
              <a:rPr lang="en-GB" sz="4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Offering lubricants for all business sectors</a:t>
            </a:r>
            <a:endPar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1158594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44950"/>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12520" y="2967335"/>
            <a:ext cx="5076006" cy="769441"/>
          </a:xfrm>
          <a:prstGeom prst="rect">
            <a:avLst/>
          </a:prstGeom>
          <a:noFill/>
        </p:spPr>
        <p:txBody>
          <a:bodyPr wrap="none" lIns="91440" tIns="45720" rIns="91440" bIns="45720">
            <a:spAutoFit/>
          </a:bodyPr>
          <a:lstStyle/>
          <a:p>
            <a:pPr algn="ctr"/>
            <a:r>
              <a:rPr lang="en-GB" sz="4400" b="1" cap="none" spc="0"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Key FTNC </a:t>
            </a:r>
            <a:r>
              <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Engine Oils</a:t>
            </a:r>
          </a:p>
        </p:txBody>
      </p:sp>
    </p:spTree>
    <p:extLst>
      <p:ext uri="{BB962C8B-B14F-4D97-AF65-F5344CB8AC3E}">
        <p14:creationId xmlns:p14="http://schemas.microsoft.com/office/powerpoint/2010/main" val="2570120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9439" y="1380975"/>
            <a:ext cx="3542764" cy="454624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65194" y="1615510"/>
            <a:ext cx="2931756" cy="2877531"/>
          </a:xfrm>
          <a:prstGeom prst="rect">
            <a:avLst/>
          </a:prstGeom>
        </p:spPr>
      </p:pic>
      <p:sp>
        <p:nvSpPr>
          <p:cNvPr id="8" name="Rectangle 7"/>
          <p:cNvSpPr/>
          <p:nvPr/>
        </p:nvSpPr>
        <p:spPr>
          <a:xfrm>
            <a:off x="188889" y="2017465"/>
            <a:ext cx="6276305" cy="3693319"/>
          </a:xfrm>
          <a:prstGeom prst="rect">
            <a:avLst/>
          </a:prstGeom>
        </p:spPr>
        <p:txBody>
          <a:bodyPr wrap="square">
            <a:spAutoFit/>
          </a:bodyPr>
          <a:lstStyle/>
          <a:p>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 semi synthetic multigrade engine oil meeting ACEA and API specifications required by a large number of cars and light commercial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vehicles. FTNC 10W-40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is designed to meet these challenges and is manufactured from a balanced blend of top quality mineral and synthetic base stocks to produce a high quality engine oil with outstanding properties. Its naturally higher lubricity offers lower internal friction which reduces engine wear and improves fuel economy. It provides excellent stay in grade performance for a wide range of modern engines</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p>
          <a:p>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 10W-40 is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suitable for normally aspirated and turbocharged highly stressed diesel and petrol engines in passenger cars and light commercial vehicles. It is miscible with all synthetic and mineral based engine oils. </a:t>
            </a:r>
            <a:endParaRPr lang="en-GB" dirty="0">
              <a:solidFill>
                <a:schemeClr val="accent5">
                  <a:lumMod val="50000"/>
                </a:schemeClr>
              </a:solidFill>
            </a:endParaRPr>
          </a:p>
        </p:txBody>
      </p:sp>
    </p:spTree>
    <p:extLst>
      <p:ext uri="{BB962C8B-B14F-4D97-AF65-F5344CB8AC3E}">
        <p14:creationId xmlns:p14="http://schemas.microsoft.com/office/powerpoint/2010/main" val="21670557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9439" y="1380975"/>
            <a:ext cx="3542764" cy="454624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65194" y="1615510"/>
            <a:ext cx="2931756" cy="2877531"/>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901730313"/>
              </p:ext>
            </p:extLst>
          </p:nvPr>
        </p:nvGraphicFramePr>
        <p:xfrm>
          <a:off x="4198513" y="4310794"/>
          <a:ext cx="3075807" cy="975360"/>
        </p:xfrm>
        <a:graphic>
          <a:graphicData uri="http://schemas.openxmlformats.org/drawingml/2006/table">
            <a:tbl>
              <a:tblPr>
                <a:tableStyleId>{5C22544A-7EE6-4342-B048-85BDC9FD1C3A}</a:tableStyleId>
              </a:tblPr>
              <a:tblGrid>
                <a:gridCol w="1499115"/>
                <a:gridCol w="1576692"/>
              </a:tblGrid>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API</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dirty="0">
                          <a:ln>
                            <a:solidFill>
                              <a:schemeClr val="bg1"/>
                            </a:solidFill>
                          </a:ln>
                          <a:solidFill>
                            <a:schemeClr val="bg1"/>
                          </a:solidFill>
                          <a:effectLst/>
                        </a:rPr>
                        <a:t>SL/CF</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ACEA</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a:ln>
                            <a:solidFill>
                              <a:schemeClr val="bg1"/>
                            </a:solidFill>
                          </a:ln>
                          <a:solidFill>
                            <a:schemeClr val="bg1"/>
                          </a:solidFill>
                          <a:effectLst/>
                        </a:rPr>
                        <a:t>A3/B3, A3/B4</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VW </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a:ln>
                            <a:solidFill>
                              <a:schemeClr val="bg1"/>
                            </a:solidFill>
                          </a:ln>
                          <a:solidFill>
                            <a:schemeClr val="bg1"/>
                          </a:solidFill>
                          <a:effectLst/>
                        </a:rPr>
                        <a:t>502.00/505.00</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237143">
                <a:tc>
                  <a:txBody>
                    <a:bodyPr/>
                    <a:lstStyle/>
                    <a:p>
                      <a:pPr>
                        <a:spcAft>
                          <a:spcPts val="0"/>
                        </a:spcAft>
                        <a:tabLst>
                          <a:tab pos="2865755" algn="ctr"/>
                          <a:tab pos="5731510" algn="r"/>
                        </a:tabLst>
                      </a:pPr>
                      <a:r>
                        <a:rPr lang="en-GB" sz="1600" dirty="0">
                          <a:ln>
                            <a:solidFill>
                              <a:schemeClr val="bg1"/>
                            </a:solidFill>
                          </a:ln>
                          <a:solidFill>
                            <a:schemeClr val="bg1"/>
                          </a:solidFill>
                          <a:effectLst/>
                        </a:rPr>
                        <a:t>MB </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600" dirty="0">
                          <a:ln>
                            <a:solidFill>
                              <a:schemeClr val="bg1"/>
                            </a:solidFill>
                          </a:ln>
                          <a:solidFill>
                            <a:schemeClr val="bg1"/>
                          </a:solidFill>
                          <a:effectLst/>
                        </a:rPr>
                        <a:t>229.1</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bl>
          </a:graphicData>
        </a:graphic>
      </p:graphicFrame>
      <p:sp>
        <p:nvSpPr>
          <p:cNvPr id="10" name="Rectangle 9"/>
          <p:cNvSpPr/>
          <p:nvPr/>
        </p:nvSpPr>
        <p:spPr>
          <a:xfrm>
            <a:off x="201769" y="2155762"/>
            <a:ext cx="3996744" cy="2862322"/>
          </a:xfrm>
          <a:prstGeom prst="rect">
            <a:avLst/>
          </a:prstGeom>
        </p:spPr>
        <p:txBody>
          <a:bodyPr wrap="square">
            <a:spAutoFit/>
          </a:bodyPr>
          <a:lstStyle/>
          <a:p>
            <a:pPr>
              <a:spcAft>
                <a:spcPts val="0"/>
              </a:spcAft>
              <a:tabLst>
                <a:tab pos="2865755" algn="ctr"/>
                <a:tab pos="5731510" algn="r"/>
              </a:tabLst>
            </a:pPr>
            <a:endParaRPr lang="en-GB" b="1"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endParaRPr>
          </a:p>
          <a:p>
            <a:pPr>
              <a:spcAft>
                <a:spcPts val="0"/>
              </a:spcAft>
              <a:tabLst>
                <a:tab pos="2865755" algn="ctr"/>
                <a:tab pos="5731510" algn="r"/>
              </a:tabLst>
            </a:pPr>
            <a:r>
              <a:rPr lang="en-GB" b="1"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Suitable for a wide range of vehicles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Stay in grade properties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Excellent high and low temperature stability</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Improved oil consumption and emissions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Superior performance over standard mineral based oils</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Rectangle 18"/>
          <p:cNvSpPr/>
          <p:nvPr/>
        </p:nvSpPr>
        <p:spPr>
          <a:xfrm>
            <a:off x="262606" y="2052517"/>
            <a:ext cx="1320553" cy="461665"/>
          </a:xfrm>
          <a:prstGeom prst="rect">
            <a:avLst/>
          </a:prstGeom>
          <a:noFill/>
        </p:spPr>
        <p:txBody>
          <a:bodyPr wrap="none" lIns="91440" tIns="45720" rIns="91440" bIns="45720">
            <a:spAutoFit/>
          </a:bodyPr>
          <a:lstStyle/>
          <a:p>
            <a:pPr algn="ctr"/>
            <a:r>
              <a:rPr lang="en-GB" sz="2400" b="1" u="sng"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Benefits:</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169808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0193" y="1414970"/>
            <a:ext cx="3636403" cy="460240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17055" y="1777855"/>
            <a:ext cx="2391973" cy="2347731"/>
          </a:xfrm>
          <a:prstGeom prst="rect">
            <a:avLst/>
          </a:prstGeom>
        </p:spPr>
      </p:pic>
      <p:sp>
        <p:nvSpPr>
          <p:cNvPr id="5" name="Rectangle 4"/>
          <p:cNvSpPr/>
          <p:nvPr/>
        </p:nvSpPr>
        <p:spPr>
          <a:xfrm>
            <a:off x="148108" y="1932389"/>
            <a:ext cx="7064061" cy="2640723"/>
          </a:xfrm>
          <a:prstGeom prst="rect">
            <a:avLst/>
          </a:prstGeom>
        </p:spPr>
        <p:txBody>
          <a:bodyPr wrap="square">
            <a:spAutoFit/>
          </a:bodyPr>
          <a:lstStyle/>
          <a:p>
            <a:pPr>
              <a:lnSpc>
                <a:spcPct val="115000"/>
              </a:lnSpc>
              <a:spcAft>
                <a:spcPts val="0"/>
              </a:spcAft>
            </a:pP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 SHPD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E7 15W-40 is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 heavy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duty diesel engine oil incorporating new generation additive technology. It utilises novel dispersant chemistry which represents a significant upgrade in performance compared with more traditional engine lubricants</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r>
              <a:rPr lang="en-GB" dirty="0" smtClean="0">
                <a:solidFill>
                  <a:schemeClr val="accent5">
                    <a:lumMod val="50000"/>
                  </a:schemeClr>
                </a:solidFill>
                <a:latin typeface="Calibri" panose="020F0502020204030204" pitchFamily="34" charset="0"/>
                <a:ea typeface="Times New Roman" panose="02020603050405020304" pitchFamily="18" charset="0"/>
                <a:cs typeface="Times New Roman" panose="02020603050405020304" pitchFamily="18" charset="0"/>
              </a:rPr>
              <a:t>FTNC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SHPD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E7 15W-40 provides greatly enhanced soot handling properties and greater protection to critical components such as main bearings, turbochargers and valve trains. It offers improved flow through oil filters, preventing by-pass and its associated problems.</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27946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0193" y="1414970"/>
            <a:ext cx="3636403" cy="460240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22017" y="1659432"/>
            <a:ext cx="2136162" cy="209665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03789061"/>
              </p:ext>
            </p:extLst>
          </p:nvPr>
        </p:nvGraphicFramePr>
        <p:xfrm>
          <a:off x="3956902" y="1789321"/>
          <a:ext cx="3169448" cy="3840480"/>
        </p:xfrm>
        <a:graphic>
          <a:graphicData uri="http://schemas.openxmlformats.org/drawingml/2006/table">
            <a:tbl>
              <a:tblPr>
                <a:tableStyleId>{5C22544A-7EE6-4342-B048-85BDC9FD1C3A}</a:tableStyleId>
              </a:tblPr>
              <a:tblGrid>
                <a:gridCol w="1176806"/>
                <a:gridCol w="1992642"/>
              </a:tblGrid>
              <a:tr h="0">
                <a:tc>
                  <a:txBody>
                    <a:bodyPr/>
                    <a:lstStyle/>
                    <a:p>
                      <a:pPr>
                        <a:spcAft>
                          <a:spcPts val="0"/>
                        </a:spcAft>
                        <a:tabLst>
                          <a:tab pos="2865755" algn="ctr"/>
                          <a:tab pos="5731510" algn="r"/>
                        </a:tabLst>
                      </a:pPr>
                      <a:r>
                        <a:rPr lang="en-GB" sz="1400" dirty="0">
                          <a:ln>
                            <a:solidFill>
                              <a:schemeClr val="bg1"/>
                            </a:solidFill>
                          </a:ln>
                          <a:solidFill>
                            <a:schemeClr val="bg1"/>
                          </a:solidFill>
                          <a:effectLst/>
                        </a:rPr>
                        <a:t>API</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fr-FR" sz="1400">
                          <a:ln>
                            <a:solidFill>
                              <a:schemeClr val="bg1"/>
                            </a:solidFill>
                          </a:ln>
                          <a:solidFill>
                            <a:schemeClr val="bg1"/>
                          </a:solidFill>
                          <a:effectLst/>
                        </a:rPr>
                        <a:t>CI-4/SL, CF</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dirty="0">
                          <a:ln>
                            <a:solidFill>
                              <a:schemeClr val="bg1"/>
                            </a:solidFill>
                          </a:ln>
                          <a:solidFill>
                            <a:schemeClr val="bg1"/>
                          </a:solidFill>
                          <a:effectLst/>
                        </a:rPr>
                        <a:t>ACEA</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E7, A3/B3, A3/B4</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Mercedes Benz</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228.3, 229.1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Cummins</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CES 20078 </a:t>
                      </a:r>
                      <a:r>
                        <a:rPr lang="en-GB" sz="1400" baseline="0" dirty="0" smtClean="0">
                          <a:ln>
                            <a:solidFill>
                              <a:schemeClr val="bg1"/>
                            </a:solidFill>
                          </a:ln>
                          <a:solidFill>
                            <a:schemeClr val="bg1"/>
                          </a:solidFill>
                          <a:effectLst/>
                        </a:rPr>
                        <a:t> </a:t>
                      </a:r>
                      <a:endParaRPr lang="en-GB" sz="1400" dirty="0">
                        <a:ln>
                          <a:solidFill>
                            <a:schemeClr val="bg1"/>
                          </a:solidFill>
                        </a:ln>
                        <a:solidFill>
                          <a:schemeClr val="bg1"/>
                        </a:solidFill>
                        <a:effectLst/>
                      </a:endParaRPr>
                    </a:p>
                    <a:p>
                      <a:pPr>
                        <a:spcAft>
                          <a:spcPts val="0"/>
                        </a:spcAft>
                        <a:tabLst>
                          <a:tab pos="2865755" algn="ctr"/>
                          <a:tab pos="5731510" algn="r"/>
                        </a:tabLst>
                      </a:pPr>
                      <a:r>
                        <a:rPr lang="en-GB" sz="1400" dirty="0">
                          <a:ln>
                            <a:solidFill>
                              <a:schemeClr val="bg1"/>
                            </a:solidFill>
                          </a:ln>
                          <a:solidFill>
                            <a:schemeClr val="bg1"/>
                          </a:solidFill>
                          <a:effectLst/>
                        </a:rPr>
                        <a:t>CES 20071/72/76/77</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MAN</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M3275</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MTU</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Type 2</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Mack</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smtClean="0">
                          <a:ln>
                            <a:solidFill>
                              <a:schemeClr val="bg1"/>
                            </a:solidFill>
                          </a:ln>
                          <a:solidFill>
                            <a:schemeClr val="bg1"/>
                          </a:solidFill>
                          <a:effectLst/>
                        </a:rPr>
                        <a:t>EO-N</a:t>
                      </a:r>
                      <a:r>
                        <a:rPr lang="en-GB" sz="1400" baseline="0" dirty="0" smtClean="0">
                          <a:ln>
                            <a:solidFill>
                              <a:schemeClr val="bg1"/>
                            </a:solidFill>
                          </a:ln>
                          <a:solidFill>
                            <a:schemeClr val="bg1"/>
                          </a:solidFill>
                          <a:effectLst/>
                        </a:rPr>
                        <a:t> / </a:t>
                      </a:r>
                      <a:r>
                        <a:rPr lang="en-GB" sz="1400" dirty="0" smtClean="0">
                          <a:ln>
                            <a:solidFill>
                              <a:schemeClr val="bg1"/>
                            </a:solidFill>
                          </a:ln>
                          <a:solidFill>
                            <a:schemeClr val="bg1"/>
                          </a:solidFill>
                          <a:effectLst/>
                        </a:rPr>
                        <a:t>EO-M </a:t>
                      </a:r>
                      <a:r>
                        <a:rPr lang="en-GB" sz="1400" dirty="0">
                          <a:ln>
                            <a:solidFill>
                              <a:schemeClr val="bg1"/>
                            </a:solidFill>
                          </a:ln>
                          <a:solidFill>
                            <a:schemeClr val="bg1"/>
                          </a:solidFill>
                          <a:effectLst/>
                        </a:rPr>
                        <a:t>Plus</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Volvo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smtClean="0">
                          <a:ln>
                            <a:solidFill>
                              <a:schemeClr val="bg1"/>
                            </a:solidFill>
                          </a:ln>
                          <a:solidFill>
                            <a:schemeClr val="bg1"/>
                          </a:solidFill>
                          <a:effectLst/>
                        </a:rPr>
                        <a:t>VDS-3</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Renault </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RVI </a:t>
                      </a:r>
                      <a:r>
                        <a:rPr lang="en-GB" sz="1400" dirty="0" smtClean="0">
                          <a:ln>
                            <a:solidFill>
                              <a:schemeClr val="bg1"/>
                            </a:solidFill>
                          </a:ln>
                          <a:solidFill>
                            <a:schemeClr val="bg1"/>
                          </a:solidFill>
                          <a:effectLst/>
                        </a:rPr>
                        <a:t>RLD-2, </a:t>
                      </a:r>
                      <a:r>
                        <a:rPr lang="en-GB" sz="1400" dirty="0">
                          <a:ln>
                            <a:solidFill>
                              <a:schemeClr val="bg1"/>
                            </a:solidFill>
                          </a:ln>
                          <a:solidFill>
                            <a:schemeClr val="bg1"/>
                          </a:solidFill>
                          <a:effectLst/>
                        </a:rPr>
                        <a:t>RLD</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Global</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DHD-1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ZF</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TE-ML 04C / 07C</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dirty="0">
                          <a:ln>
                            <a:solidFill>
                              <a:schemeClr val="bg1"/>
                            </a:solidFill>
                          </a:ln>
                          <a:solidFill>
                            <a:schemeClr val="bg1"/>
                          </a:solidFill>
                          <a:effectLst/>
                        </a:rPr>
                        <a:t>Caterpillar</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ECF-2, ECF-1-a</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Allison</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C4</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Detroit Diesel</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DDC 93K215</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JASO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DH-1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Deutz</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DQC III-10</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5">
                        <a:lumMod val="50000"/>
                      </a:schemeClr>
                    </a:solidFill>
                  </a:tcPr>
                </a:tc>
              </a:tr>
            </a:tbl>
          </a:graphicData>
        </a:graphic>
      </p:graphicFrame>
      <p:sp>
        <p:nvSpPr>
          <p:cNvPr id="19" name="Rectangle 18"/>
          <p:cNvSpPr/>
          <p:nvPr/>
        </p:nvSpPr>
        <p:spPr>
          <a:xfrm>
            <a:off x="108394" y="1897652"/>
            <a:ext cx="3999965" cy="4150367"/>
          </a:xfrm>
          <a:prstGeom prst="rect">
            <a:avLst/>
          </a:prstGeom>
        </p:spPr>
        <p:txBody>
          <a:bodyPr wrap="square">
            <a:spAutoFit/>
          </a:bodyPr>
          <a:lstStyle/>
          <a:p>
            <a:pPr>
              <a:spcAft>
                <a:spcPts val="0"/>
              </a:spcAft>
            </a:pPr>
            <a:r>
              <a:rPr lang="en-GB" dirty="0">
                <a:latin typeface="Calibri" panose="020F0502020204030204" pitchFamily="34" charset="0"/>
                <a:ea typeface="Calibri" panose="020F0502020204030204" pitchFamily="34" charset="0"/>
                <a:cs typeface="Arial" panose="020B0604020202020204" pitchFamily="34" charset="0"/>
              </a:rPr>
              <a:t> </a:t>
            </a:r>
            <a:endParaRPr lang="en-GB" dirty="0" smtClean="0">
              <a:latin typeface="Calibri" panose="020F0502020204030204" pitchFamily="34" charset="0"/>
              <a:ea typeface="Calibri" panose="020F0502020204030204" pitchFamily="34" charset="0"/>
              <a:cs typeface="Arial" panose="020B0604020202020204" pitchFamily="34" charset="0"/>
            </a:endParaRPr>
          </a:p>
          <a:p>
            <a:pPr>
              <a:spcAft>
                <a:spcPts val="0"/>
              </a:spcAft>
            </a:pPr>
            <a:r>
              <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 </a:t>
            </a:r>
            <a:endPar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Greatly enhanced soot handling properties</a:t>
            </a:r>
            <a:endPar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Contributes </a:t>
            </a:r>
            <a:r>
              <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to effective oil filtration</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Improved protection of engine components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Excellent engine cleanliness and oxidation control</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Reduced downtime due to unscheduled maintenance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dirty="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Long oil drain </a:t>
            </a:r>
            <a:r>
              <a:rPr lang="en-GB"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rPr>
              <a:t>properties</a:t>
            </a:r>
          </a:p>
          <a:p>
            <a:pPr marL="342900" lvl="0" indent="-342900">
              <a:lnSpc>
                <a:spcPct val="115000"/>
              </a:lnSpc>
              <a:spcAft>
                <a:spcPts val="0"/>
              </a:spcAft>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178208" y="1958660"/>
            <a:ext cx="1320553" cy="461665"/>
          </a:xfrm>
          <a:prstGeom prst="rect">
            <a:avLst/>
          </a:prstGeom>
          <a:noFill/>
        </p:spPr>
        <p:txBody>
          <a:bodyPr wrap="none" lIns="91440" tIns="45720" rIns="91440" bIns="45720">
            <a:spAutoFit/>
          </a:bodyPr>
          <a:lstStyle/>
          <a:p>
            <a:pPr algn="ctr"/>
            <a:r>
              <a:rPr lang="en-GB" sz="2400" b="1" u="sng"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Benefits:</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3555963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6449" y="1257330"/>
            <a:ext cx="3761512" cy="476064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16710" y="1705233"/>
            <a:ext cx="2712813" cy="2662638"/>
          </a:xfrm>
          <a:prstGeom prst="rect">
            <a:avLst/>
          </a:prstGeom>
        </p:spPr>
      </p:pic>
      <p:sp>
        <p:nvSpPr>
          <p:cNvPr id="5" name="Rectangle 4"/>
          <p:cNvSpPr/>
          <p:nvPr/>
        </p:nvSpPr>
        <p:spPr>
          <a:xfrm>
            <a:off x="150253" y="2101074"/>
            <a:ext cx="6211910" cy="3416320"/>
          </a:xfrm>
          <a:prstGeom prst="rect">
            <a:avLst/>
          </a:prstGeom>
        </p:spPr>
        <p:txBody>
          <a:bodyPr wrap="square">
            <a:spAutoFit/>
          </a:bodyPr>
          <a:lstStyle/>
          <a:p>
            <a:pPr>
              <a:spcAft>
                <a:spcPts val="0"/>
              </a:spcAft>
              <a:tabLst>
                <a:tab pos="2865755" algn="ctr"/>
                <a:tab pos="5731510" algn="r"/>
              </a:tabLst>
            </a:pP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FTNC’s SHPD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E9 15W-40 is the very latest, new generation Super High Performance heavy duty diesel engine oil formulated to meet the latest Euro 5 &amp; 6 low emissions requirements. This advanced lubricant utilises the latest mid SAPS additive technology which helps protect sensitive after-treatment systems found in many modern heavy duty vehicles</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t>
            </a:r>
          </a:p>
          <a:p>
            <a:pPr>
              <a:spcAft>
                <a:spcPts val="0"/>
              </a:spcAft>
              <a:tabLst>
                <a:tab pos="2865755" algn="ctr"/>
                <a:tab pos="5731510" algn="r"/>
              </a:tabLst>
            </a:pPr>
            <a:endParaRPr lang="en-GB" dirty="0" smtClean="0">
              <a:solidFill>
                <a:schemeClr val="accent5">
                  <a:lumMod val="50000"/>
                </a:schemeClr>
              </a:solidFill>
              <a:latin typeface="Calibri" panose="020F0502020204030204" pitchFamily="34" charset="0"/>
              <a:ea typeface="Calibri" panose="020F0502020204030204" pitchFamily="34" charset="0"/>
              <a:cs typeface="Arial" panose="020B0604020202020204" pitchFamily="34" charset="0"/>
            </a:endParaRPr>
          </a:p>
          <a:p>
            <a:pPr>
              <a:spcAft>
                <a:spcPts val="0"/>
              </a:spcAft>
              <a:tabLst>
                <a:tab pos="2865755" algn="ctr"/>
                <a:tab pos="5731510" algn="r"/>
              </a:tabLst>
            </a:pPr>
            <a:r>
              <a:rPr lang="en-GB"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SHPD </a:t>
            </a:r>
            <a:r>
              <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E9 15W-40 has a wide range of applications including original equipment manufacturers (OEMs) such as Volvo, Scania, Renault, Mercedes, DAF and MAN. It is also an ideal choice for many buses, tractors and off-highway applications particularly where the latest low emission engines are used.</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013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6449" y="1257330"/>
            <a:ext cx="3761512" cy="4760648"/>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88479" y="1675160"/>
            <a:ext cx="2308471" cy="2265775"/>
          </a:xfrm>
          <a:prstGeom prst="rect">
            <a:avLst/>
          </a:prstGeom>
        </p:spPr>
      </p:pic>
      <p:sp>
        <p:nvSpPr>
          <p:cNvPr id="8" name="Rectangle 7"/>
          <p:cNvSpPr/>
          <p:nvPr/>
        </p:nvSpPr>
        <p:spPr>
          <a:xfrm>
            <a:off x="137373" y="1920565"/>
            <a:ext cx="3701606" cy="3416320"/>
          </a:xfrm>
          <a:prstGeom prst="rect">
            <a:avLst/>
          </a:prstGeom>
        </p:spPr>
        <p:txBody>
          <a:bodyPr wrap="square">
            <a:spAutoFit/>
          </a:bodyPr>
          <a:lstStyle/>
          <a:p>
            <a:pPr>
              <a:spcAft>
                <a:spcPts val="0"/>
              </a:spcAft>
              <a:tabLst>
                <a:tab pos="2865755" algn="ctr"/>
                <a:tab pos="5731510" algn="r"/>
              </a:tabLst>
            </a:pPr>
            <a:endPar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endParaRPr>
          </a:p>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Low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ash formulation protects catalysts and particulate filters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Offers improved wear protection and soot </a:t>
            </a:r>
            <a:r>
              <a:rPr lang="en-GB" dirty="0" err="1">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dispersancy</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compared to previous specifications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Highly resistant to thermal breakdown</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Backwards compatible to older models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Long drain capabilities</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745392762"/>
              </p:ext>
            </p:extLst>
          </p:nvPr>
        </p:nvGraphicFramePr>
        <p:xfrm>
          <a:off x="3740180" y="2349845"/>
          <a:ext cx="3348299" cy="2987040"/>
        </p:xfrm>
        <a:graphic>
          <a:graphicData uri="http://schemas.openxmlformats.org/drawingml/2006/table">
            <a:tbl>
              <a:tblPr>
                <a:tableStyleId>{5C22544A-7EE6-4342-B048-85BDC9FD1C3A}</a:tableStyleId>
              </a:tblPr>
              <a:tblGrid>
                <a:gridCol w="1183001"/>
                <a:gridCol w="2165298"/>
              </a:tblGrid>
              <a:tr h="0">
                <a:tc>
                  <a:txBody>
                    <a:bodyPr/>
                    <a:lstStyle/>
                    <a:p>
                      <a:pPr>
                        <a:spcAft>
                          <a:spcPts val="0"/>
                        </a:spcAft>
                        <a:tabLst>
                          <a:tab pos="2865755" algn="ctr"/>
                          <a:tab pos="5731510" algn="r"/>
                        </a:tabLst>
                      </a:pPr>
                      <a:r>
                        <a:rPr lang="en-GB" sz="1400" dirty="0">
                          <a:ln>
                            <a:solidFill>
                              <a:schemeClr val="bg1"/>
                            </a:solidFill>
                          </a:ln>
                          <a:solidFill>
                            <a:schemeClr val="bg1"/>
                          </a:solidFill>
                          <a:effectLst/>
                        </a:rPr>
                        <a:t>API</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US" sz="1400">
                          <a:ln>
                            <a:solidFill>
                              <a:schemeClr val="bg1"/>
                            </a:solidFill>
                          </a:ln>
                          <a:solidFill>
                            <a:schemeClr val="bg1"/>
                          </a:solidFill>
                          <a:effectLst/>
                        </a:rPr>
                        <a:t>CJ-4/CI-4+/CI-4, </a:t>
                      </a:r>
                      <a:r>
                        <a:rPr lang="fr-FR" sz="1400">
                          <a:ln>
                            <a:solidFill>
                              <a:schemeClr val="bg1"/>
                            </a:solidFill>
                          </a:ln>
                          <a:solidFill>
                            <a:schemeClr val="bg1"/>
                          </a:solidFill>
                          <a:effectLst/>
                        </a:rPr>
                        <a:t>SM/CF</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ACEA</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E9, E7</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Mercedes Benz</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228.31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dirty="0">
                          <a:ln>
                            <a:solidFill>
                              <a:schemeClr val="bg1"/>
                            </a:solidFill>
                          </a:ln>
                          <a:solidFill>
                            <a:schemeClr val="bg1"/>
                          </a:solidFill>
                          <a:effectLst/>
                        </a:rPr>
                        <a:t>Cummins</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CES 20081</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MAN</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M 3575, M 3275</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MTU</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Type 2.1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Mack</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EO-O Premium Plus </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Volvo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VDS-4 </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Renault </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RLD-3 </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Caterpillar</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ECF-3, ECF-2, ECF-1-a</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DDC</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93K218</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Global</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a:ln>
                            <a:solidFill>
                              <a:schemeClr val="bg1"/>
                            </a:solidFill>
                          </a:ln>
                          <a:solidFill>
                            <a:schemeClr val="bg1"/>
                          </a:solidFill>
                          <a:effectLst/>
                        </a:rPr>
                        <a:t>DHD-1</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spcAft>
                          <a:spcPts val="0"/>
                        </a:spcAft>
                        <a:tabLst>
                          <a:tab pos="2865755" algn="ctr"/>
                          <a:tab pos="5731510" algn="r"/>
                        </a:tabLst>
                      </a:pPr>
                      <a:r>
                        <a:rPr lang="en-GB" sz="1400">
                          <a:ln>
                            <a:solidFill>
                              <a:schemeClr val="bg1"/>
                            </a:solidFill>
                          </a:ln>
                          <a:solidFill>
                            <a:schemeClr val="bg1"/>
                          </a:solidFill>
                          <a:effectLst/>
                        </a:rPr>
                        <a:t>JASO</a:t>
                      </a:r>
                      <a:endParaRPr lang="en-GB" sz="14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spcAft>
                          <a:spcPts val="0"/>
                        </a:spcAft>
                        <a:tabLst>
                          <a:tab pos="2865755" algn="ctr"/>
                          <a:tab pos="5731510" algn="r"/>
                        </a:tabLst>
                      </a:pPr>
                      <a:r>
                        <a:rPr lang="en-GB" sz="1400" dirty="0">
                          <a:ln>
                            <a:solidFill>
                              <a:schemeClr val="bg1"/>
                            </a:solidFill>
                          </a:ln>
                          <a:solidFill>
                            <a:schemeClr val="bg1"/>
                          </a:solidFill>
                          <a:effectLst/>
                        </a:rPr>
                        <a:t>DH-1, DH-2</a:t>
                      </a:r>
                      <a:endParaRPr lang="en-GB" sz="14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bl>
          </a:graphicData>
        </a:graphic>
      </p:graphicFrame>
      <p:sp>
        <p:nvSpPr>
          <p:cNvPr id="19" name="Rectangle 18"/>
          <p:cNvSpPr/>
          <p:nvPr/>
        </p:nvSpPr>
        <p:spPr>
          <a:xfrm>
            <a:off x="262606" y="1920565"/>
            <a:ext cx="1320553" cy="461665"/>
          </a:xfrm>
          <a:prstGeom prst="rect">
            <a:avLst/>
          </a:prstGeom>
          <a:noFill/>
        </p:spPr>
        <p:txBody>
          <a:bodyPr wrap="none" lIns="91440" tIns="45720" rIns="91440" bIns="45720">
            <a:spAutoFit/>
          </a:bodyPr>
          <a:lstStyle/>
          <a:p>
            <a:pPr algn="ctr"/>
            <a:r>
              <a:rPr lang="en-GB" sz="2400" b="1" u="sng"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Benefits:</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4599020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1169" y="1284287"/>
            <a:ext cx="3576482" cy="476864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78008" y="1645353"/>
            <a:ext cx="2588150" cy="2540281"/>
          </a:xfrm>
          <a:prstGeom prst="rect">
            <a:avLst/>
          </a:prstGeom>
        </p:spPr>
      </p:pic>
      <p:sp>
        <p:nvSpPr>
          <p:cNvPr id="5" name="Rectangle 4"/>
          <p:cNvSpPr/>
          <p:nvPr/>
        </p:nvSpPr>
        <p:spPr>
          <a:xfrm>
            <a:off x="206196" y="1962302"/>
            <a:ext cx="6602503" cy="3693319"/>
          </a:xfrm>
          <a:prstGeom prst="rect">
            <a:avLst/>
          </a:prstGeom>
        </p:spPr>
        <p:txBody>
          <a:bodyPr wrap="square">
            <a:spAutoFit/>
          </a:bodyPr>
          <a:lstStyle/>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A semi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synthetic diesel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engine oil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meeting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long drain requirements.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FTNC’s XHPD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10W-40 is a</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high performance heavy duty diesel engine oil. It has been formulated from the latest synthetic base stocks and approved additives.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Recent emission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regulations have demanded more from diesel engine manufacturers.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XHPD </a:t>
            </a: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10W-40 has been designed to meet the exacting requirements of certain engines up to and including Euro </a:t>
            </a:r>
            <a:r>
              <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5. </a:t>
            </a:r>
          </a:p>
          <a:p>
            <a:pPr>
              <a:spcAft>
                <a:spcPts val="0"/>
              </a:spcAft>
              <a:tabLst>
                <a:tab pos="2865755" algn="ctr"/>
                <a:tab pos="5731510" algn="r"/>
              </a:tabLst>
            </a:pPr>
            <a:endParaRPr lang="en-GB" dirty="0" smtClean="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endParaRPr>
          </a:p>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XHPD 10W-40 is suitable for a wide range of normally aspirated and turbocharged heavy duty diesel engines in trucks, buses, coaches, plant and industrial equipment. It is miscible with all synthetic and mineral based oils.</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40950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1169" y="1284287"/>
            <a:ext cx="3576482" cy="4768642"/>
          </a:xfrm>
          <a:prstGeom prst="rect">
            <a:avLst/>
          </a:prstGeom>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78008" y="1645353"/>
            <a:ext cx="2588150" cy="2540281"/>
          </a:xfrm>
          <a:prstGeom prst="rect">
            <a:avLst/>
          </a:prstGeom>
        </p:spPr>
      </p:pic>
      <p:sp>
        <p:nvSpPr>
          <p:cNvPr id="6" name="Rectangle 5"/>
          <p:cNvSpPr/>
          <p:nvPr/>
        </p:nvSpPr>
        <p:spPr>
          <a:xfrm>
            <a:off x="214715" y="2052517"/>
            <a:ext cx="4473195" cy="3139321"/>
          </a:xfrm>
          <a:prstGeom prst="rect">
            <a:avLst/>
          </a:prstGeom>
        </p:spPr>
        <p:txBody>
          <a:bodyPr wrap="square">
            <a:spAutoFit/>
          </a:bodyPr>
          <a:lstStyle/>
          <a:p>
            <a:pPr>
              <a:spcAft>
                <a:spcPts val="0"/>
              </a:spcAft>
              <a:tabLst>
                <a:tab pos="2865755" algn="ctr"/>
                <a:tab pos="5731510" algn="r"/>
              </a:tabLst>
            </a:pP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For use over extended drain intervals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High fuel efficiency and savings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Reduced oil consumption and emissions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Outstanding engine cleanliness and reduced engine deposits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Lower maintenance costs</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Excellent high and low temperature stability</a:t>
            </a:r>
            <a:endParaRPr lang="en-GB"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tabLst>
                <a:tab pos="2865755" algn="ctr"/>
                <a:tab pos="5731510" algn="r"/>
              </a:tabLst>
            </a:pPr>
            <a:r>
              <a:rPr lang="en-GB" dirty="0">
                <a:solidFill>
                  <a:schemeClr val="accent5">
                    <a:lumMod val="50000"/>
                  </a:schemeClr>
                </a:solidFill>
                <a:latin typeface="Calibri" panose="020F0502020204030204" pitchFamily="34" charset="0"/>
                <a:ea typeface="Times New Roman" panose="02020603050405020304" pitchFamily="18" charset="0"/>
                <a:cs typeface="Arial" panose="020B0604020202020204" pitchFamily="34" charset="0"/>
              </a:rPr>
              <a:t> </a:t>
            </a:r>
            <a:endParaRPr lang="en-GB"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085129614"/>
              </p:ext>
            </p:extLst>
          </p:nvPr>
        </p:nvGraphicFramePr>
        <p:xfrm>
          <a:off x="4084760" y="3498152"/>
          <a:ext cx="2787650" cy="1950720"/>
        </p:xfrm>
        <a:graphic>
          <a:graphicData uri="http://schemas.openxmlformats.org/drawingml/2006/table">
            <a:tbl>
              <a:tblPr>
                <a:tableStyleId>{5C22544A-7EE6-4342-B048-85BDC9FD1C3A}</a:tableStyleId>
              </a:tblPr>
              <a:tblGrid>
                <a:gridCol w="1393825"/>
                <a:gridCol w="1393825"/>
              </a:tblGrid>
              <a:tr h="0">
                <a:tc>
                  <a:txBody>
                    <a:bodyPr/>
                    <a:lstStyle/>
                    <a:p>
                      <a:pPr algn="just">
                        <a:spcAft>
                          <a:spcPts val="0"/>
                        </a:spcAft>
                        <a:tabLst>
                          <a:tab pos="2865755" algn="ctr"/>
                          <a:tab pos="5731510" algn="r"/>
                        </a:tabLst>
                      </a:pPr>
                      <a:r>
                        <a:rPr lang="en-GB" sz="1600" dirty="0">
                          <a:ln>
                            <a:solidFill>
                              <a:schemeClr val="bg1"/>
                            </a:solidFill>
                          </a:ln>
                          <a:solidFill>
                            <a:schemeClr val="bg1"/>
                          </a:solidFill>
                          <a:effectLst/>
                        </a:rPr>
                        <a:t>ACEA</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E4, E7</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API</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CI-4</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MB </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228.5</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Mack</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EO-L</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MAN</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dirty="0">
                          <a:ln>
                            <a:solidFill>
                              <a:schemeClr val="bg1"/>
                            </a:solidFill>
                          </a:ln>
                          <a:solidFill>
                            <a:schemeClr val="bg1"/>
                          </a:solidFill>
                          <a:effectLst/>
                        </a:rPr>
                        <a:t>M 3277</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Renault</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RXD</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MTU</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a:ln>
                            <a:solidFill>
                              <a:schemeClr val="bg1"/>
                            </a:solidFill>
                          </a:ln>
                          <a:solidFill>
                            <a:schemeClr val="bg1"/>
                          </a:solidFill>
                          <a:effectLst/>
                        </a:rPr>
                        <a:t>Type 3</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r h="0">
                <a:tc>
                  <a:txBody>
                    <a:bodyPr/>
                    <a:lstStyle/>
                    <a:p>
                      <a:pPr algn="just">
                        <a:spcAft>
                          <a:spcPts val="0"/>
                        </a:spcAft>
                        <a:tabLst>
                          <a:tab pos="2865755" algn="ctr"/>
                          <a:tab pos="5731510" algn="r"/>
                        </a:tabLst>
                      </a:pPr>
                      <a:r>
                        <a:rPr lang="en-GB" sz="1600">
                          <a:ln>
                            <a:solidFill>
                              <a:schemeClr val="bg1"/>
                            </a:solidFill>
                          </a:ln>
                          <a:solidFill>
                            <a:schemeClr val="bg1"/>
                          </a:solidFill>
                          <a:effectLst/>
                        </a:rPr>
                        <a:t>Volvo</a:t>
                      </a:r>
                      <a:endParaRPr lang="en-GB" sz="160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c>
                  <a:txBody>
                    <a:bodyPr/>
                    <a:lstStyle/>
                    <a:p>
                      <a:pPr algn="just">
                        <a:spcAft>
                          <a:spcPts val="0"/>
                        </a:spcAft>
                        <a:tabLst>
                          <a:tab pos="2865755" algn="ctr"/>
                          <a:tab pos="5731510" algn="r"/>
                        </a:tabLst>
                      </a:pPr>
                      <a:r>
                        <a:rPr lang="en-GB" sz="1600" dirty="0">
                          <a:ln>
                            <a:solidFill>
                              <a:schemeClr val="bg1"/>
                            </a:solidFill>
                          </a:ln>
                          <a:solidFill>
                            <a:schemeClr val="bg1"/>
                          </a:solidFill>
                          <a:effectLst/>
                        </a:rPr>
                        <a:t>VDS-3</a:t>
                      </a:r>
                      <a:endParaRPr lang="en-GB" sz="1600" dirty="0">
                        <a:ln>
                          <a:solidFill>
                            <a:schemeClr val="bg1"/>
                          </a:solidFill>
                        </a:ln>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50000"/>
                      </a:schemeClr>
                    </a:solidFill>
                  </a:tcPr>
                </a:tc>
              </a:tr>
            </a:tbl>
          </a:graphicData>
        </a:graphic>
      </p:graphicFrame>
      <p:sp>
        <p:nvSpPr>
          <p:cNvPr id="10" name="Rectangle 9"/>
          <p:cNvSpPr/>
          <p:nvPr/>
        </p:nvSpPr>
        <p:spPr>
          <a:xfrm>
            <a:off x="262606" y="2052517"/>
            <a:ext cx="1320553" cy="461665"/>
          </a:xfrm>
          <a:prstGeom prst="rect">
            <a:avLst/>
          </a:prstGeom>
          <a:noFill/>
        </p:spPr>
        <p:txBody>
          <a:bodyPr wrap="none" lIns="91440" tIns="45720" rIns="91440" bIns="45720">
            <a:spAutoFit/>
          </a:bodyPr>
          <a:lstStyle/>
          <a:p>
            <a:pPr algn="ctr"/>
            <a:r>
              <a:rPr lang="en-GB" sz="2400" b="1" u="sng"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Times New Roman" panose="02020603050405020304" pitchFamily="18" charset="0"/>
                <a:cs typeface="Arial" panose="020B0604020202020204" pitchFamily="34" charset="0"/>
              </a:rPr>
              <a:t>Benefits:</a:t>
            </a:r>
            <a:endParaRPr lang="en-GB"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4228338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44950"/>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36903" y="2967335"/>
            <a:ext cx="6779421" cy="1446550"/>
          </a:xfrm>
          <a:prstGeom prst="rect">
            <a:avLst/>
          </a:prstGeom>
          <a:noFill/>
        </p:spPr>
        <p:txBody>
          <a:bodyPr wrap="none" lIns="91440" tIns="45720" rIns="91440" bIns="45720">
            <a:spAutoFit/>
          </a:bodyPr>
          <a:lstStyle/>
          <a:p>
            <a:pPr algn="ctr"/>
            <a:r>
              <a:rPr lang="en-GB"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We other </a:t>
            </a:r>
            <a:r>
              <a:rPr lang="en-GB"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a:t>
            </a:r>
            <a:r>
              <a:rPr lang="en-GB"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roducts </a:t>
            </a:r>
            <a:r>
              <a:rPr lang="en-GB"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a:t>
            </a:r>
            <a:r>
              <a:rPr lang="en-GB"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vailable</a:t>
            </a:r>
          </a:p>
          <a:p>
            <a:pPr algn="ctr"/>
            <a:r>
              <a:rPr lang="en-GB"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Please ask.</a:t>
            </a:r>
          </a:p>
        </p:txBody>
      </p:sp>
    </p:spTree>
    <p:extLst>
      <p:ext uri="{BB962C8B-B14F-4D97-AF65-F5344CB8AC3E}">
        <p14:creationId xmlns:p14="http://schemas.microsoft.com/office/powerpoint/2010/main" val="14408728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tirestoo.com/wp-content/uploads/2015/07/Oil_Pouring-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5086" y="1506313"/>
            <a:ext cx="5532969" cy="44425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5"/>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6"/>
          <a:stretch>
            <a:fillRect/>
          </a:stretch>
        </p:blipFill>
        <p:spPr>
          <a:xfrm>
            <a:off x="9586309" y="6093764"/>
            <a:ext cx="637713" cy="602087"/>
          </a:xfrm>
          <a:prstGeom prst="rect">
            <a:avLst/>
          </a:prstGeom>
        </p:spPr>
      </p:pic>
      <p:pic>
        <p:nvPicPr>
          <p:cNvPr id="15" name="Picture 14"/>
          <p:cNvPicPr>
            <a:picLocks noChangeAspect="1"/>
          </p:cNvPicPr>
          <p:nvPr/>
        </p:nvPicPr>
        <p:blipFill>
          <a:blip r:embed="rId7"/>
          <a:stretch>
            <a:fillRect/>
          </a:stretch>
        </p:blipFill>
        <p:spPr>
          <a:xfrm>
            <a:off x="10210391" y="6143505"/>
            <a:ext cx="797259" cy="500407"/>
          </a:xfrm>
          <a:prstGeom prst="rect">
            <a:avLst/>
          </a:prstGeom>
        </p:spPr>
      </p:pic>
      <p:pic>
        <p:nvPicPr>
          <p:cNvPr id="16" name="Picture 15"/>
          <p:cNvPicPr>
            <a:picLocks noChangeAspect="1"/>
          </p:cNvPicPr>
          <p:nvPr/>
        </p:nvPicPr>
        <p:blipFill>
          <a:blip r:embed="rId8"/>
          <a:stretch>
            <a:fillRect/>
          </a:stretch>
        </p:blipFill>
        <p:spPr>
          <a:xfrm>
            <a:off x="10940867" y="6176712"/>
            <a:ext cx="836101" cy="418051"/>
          </a:xfrm>
          <a:prstGeom prst="rect">
            <a:avLst/>
          </a:prstGeom>
        </p:spPr>
      </p:pic>
      <p:sp>
        <p:nvSpPr>
          <p:cNvPr id="17" name="TextBox 16"/>
          <p:cNvSpPr txBox="1"/>
          <p:nvPr/>
        </p:nvSpPr>
        <p:spPr>
          <a:xfrm>
            <a:off x="3838979" y="228788"/>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4"/>
          <a:stretch>
            <a:fillRect/>
          </a:stretch>
        </p:blipFill>
        <p:spPr>
          <a:xfrm>
            <a:off x="2286000" y="1387960"/>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217281" y="2848050"/>
            <a:ext cx="6837705" cy="1446550"/>
          </a:xfrm>
          <a:prstGeom prst="rect">
            <a:avLst/>
          </a:prstGeom>
          <a:noFill/>
        </p:spPr>
        <p:txBody>
          <a:bodyPr wrap="none" lIns="91440" tIns="45720" rIns="91440" bIns="45720">
            <a:spAutoFit/>
          </a:bodyPr>
          <a:lstStyle/>
          <a:p>
            <a:pPr algn="ctr"/>
            <a:r>
              <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Thank you for your time. </a:t>
            </a:r>
          </a:p>
          <a:p>
            <a:pPr algn="ctr"/>
            <a:r>
              <a:rPr lang="en-GB" sz="4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Do you have any questions? </a:t>
            </a:r>
          </a:p>
        </p:txBody>
      </p:sp>
    </p:spTree>
    <p:extLst>
      <p:ext uri="{BB962C8B-B14F-4D97-AF65-F5344CB8AC3E}">
        <p14:creationId xmlns:p14="http://schemas.microsoft.com/office/powerpoint/2010/main" val="20162606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715" y="163197"/>
            <a:ext cx="1822519" cy="168713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stretch>
            <a:fillRect/>
          </a:stretch>
        </p:blipFill>
        <p:spPr>
          <a:xfrm>
            <a:off x="261937" y="5767594"/>
            <a:ext cx="11668125" cy="95250"/>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stretch>
            <a:fillRect/>
          </a:stretch>
        </p:blipFill>
        <p:spPr>
          <a:xfrm>
            <a:off x="282089" y="6065032"/>
            <a:ext cx="2602141"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4"/>
          <a:stretch>
            <a:fillRect/>
          </a:stretch>
        </p:blipFill>
        <p:spPr>
          <a:xfrm>
            <a:off x="9358313" y="6065032"/>
            <a:ext cx="2532958" cy="667546"/>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5"/>
          <a:stretch>
            <a:fillRect/>
          </a:stretch>
        </p:blipFill>
        <p:spPr>
          <a:xfrm>
            <a:off x="9586309" y="6093764"/>
            <a:ext cx="637713" cy="602087"/>
          </a:xfrm>
          <a:prstGeom prst="rect">
            <a:avLst/>
          </a:prstGeom>
        </p:spPr>
      </p:pic>
      <p:pic>
        <p:nvPicPr>
          <p:cNvPr id="15" name="Picture 14"/>
          <p:cNvPicPr>
            <a:picLocks noChangeAspect="1"/>
          </p:cNvPicPr>
          <p:nvPr/>
        </p:nvPicPr>
        <p:blipFill>
          <a:blip r:embed="rId6"/>
          <a:stretch>
            <a:fillRect/>
          </a:stretch>
        </p:blipFill>
        <p:spPr>
          <a:xfrm>
            <a:off x="10210391" y="6143505"/>
            <a:ext cx="797259" cy="500407"/>
          </a:xfrm>
          <a:prstGeom prst="rect">
            <a:avLst/>
          </a:prstGeom>
        </p:spPr>
      </p:pic>
      <p:pic>
        <p:nvPicPr>
          <p:cNvPr id="16" name="Picture 15"/>
          <p:cNvPicPr>
            <a:picLocks noChangeAspect="1"/>
          </p:cNvPicPr>
          <p:nvPr/>
        </p:nvPicPr>
        <p:blipFill>
          <a:blip r:embed="rId7"/>
          <a:stretch>
            <a:fillRect/>
          </a:stretch>
        </p:blipFill>
        <p:spPr>
          <a:xfrm>
            <a:off x="10940867" y="6176712"/>
            <a:ext cx="836101" cy="418051"/>
          </a:xfrm>
          <a:prstGeom prst="rect">
            <a:avLst/>
          </a:prstGeom>
        </p:spPr>
      </p:pic>
      <p:sp>
        <p:nvSpPr>
          <p:cNvPr id="17" name="TextBox 16"/>
          <p:cNvSpPr txBox="1"/>
          <p:nvPr/>
        </p:nvSpPr>
        <p:spPr>
          <a:xfrm>
            <a:off x="3853267" y="428820"/>
            <a:ext cx="7376708" cy="1015663"/>
          </a:xfrm>
          <a:prstGeom prst="rect">
            <a:avLst/>
          </a:prstGeom>
          <a:noFill/>
        </p:spPr>
        <p:txBody>
          <a:bodyPr wrap="square" rtlCol="0">
            <a:spAutoFit/>
          </a:bodyPr>
          <a:lstStyle/>
          <a:p>
            <a:r>
              <a:rPr lang="en-GB" sz="6000" b="1" dirty="0" smtClean="0">
                <a:solidFill>
                  <a:schemeClr val="accent5">
                    <a:lumMod val="75000"/>
                  </a:schemeClr>
                </a:solidFill>
              </a:rPr>
              <a:t>FTNC Automotive </a:t>
            </a:r>
          </a:p>
        </p:txBody>
      </p:sp>
      <p:pic>
        <p:nvPicPr>
          <p:cNvPr id="18" name="Picture 17"/>
          <p:cNvPicPr>
            <a:picLocks noChangeAspect="1"/>
          </p:cNvPicPr>
          <p:nvPr/>
        </p:nvPicPr>
        <p:blipFill>
          <a:blip r:embed="rId3"/>
          <a:stretch>
            <a:fillRect/>
          </a:stretch>
        </p:blipFill>
        <p:spPr>
          <a:xfrm>
            <a:off x="2286000" y="1730862"/>
            <a:ext cx="9644062" cy="127962"/>
          </a:xfrm>
          <a:prstGeom prst="rect">
            <a:avLst/>
          </a:prstGeom>
          <a:ln w="57150" cap="sq">
            <a:solidFill>
              <a:schemeClr val="bg1"/>
            </a:solidFill>
            <a:prstDash val="solid"/>
            <a:miter lim="800000"/>
          </a:ln>
          <a:effectLst>
            <a:outerShdw blurRad="50800" dist="38100" dir="2700000" algn="tl" rotWithShape="0">
              <a:srgbClr val="000000">
                <a:alpha val="43000"/>
              </a:srgbClr>
            </a:outerShdw>
          </a:effectLst>
        </p:spPr>
      </p:pic>
      <p:sp>
        <p:nvSpPr>
          <p:cNvPr id="4" name="Rectangle 3"/>
          <p:cNvSpPr/>
          <p:nvPr/>
        </p:nvSpPr>
        <p:spPr>
          <a:xfrm>
            <a:off x="2567918" y="2706385"/>
            <a:ext cx="7056163" cy="1754326"/>
          </a:xfrm>
          <a:prstGeom prst="rect">
            <a:avLst/>
          </a:prstGeom>
          <a:noFill/>
        </p:spPr>
        <p:txBody>
          <a:bodyPr wrap="none" lIns="91440" tIns="45720" rIns="91440" bIns="45720">
            <a:spAutoFit/>
          </a:bodyPr>
          <a:lstStyle/>
          <a:p>
            <a:pPr algn="ctr"/>
            <a:r>
              <a:rPr lang="en-GB" sz="5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High Quality Lubricants </a:t>
            </a:r>
          </a:p>
          <a:p>
            <a:pPr algn="ctr"/>
            <a:r>
              <a:rPr lang="en-GB" sz="5400" b="1" i="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Quality You Can Trust!</a:t>
            </a:r>
            <a:endParaRPr lang="en-GB"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40036649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5106</TotalTime>
  <Words>1086</Words>
  <Application>Microsoft Office PowerPoint</Application>
  <PresentationFormat>Widescreen</PresentationFormat>
  <Paragraphs>243</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Symbol</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Eastwood</dc:creator>
  <cp:lastModifiedBy>Paul Eastwood</cp:lastModifiedBy>
  <cp:revision>93</cp:revision>
  <dcterms:created xsi:type="dcterms:W3CDTF">2016-03-04T15:53:49Z</dcterms:created>
  <dcterms:modified xsi:type="dcterms:W3CDTF">2016-04-01T11:29:13Z</dcterms:modified>
</cp:coreProperties>
</file>