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89" r:id="rId4"/>
    <p:sldId id="290" r:id="rId5"/>
    <p:sldId id="291" r:id="rId6"/>
    <p:sldId id="292" r:id="rId7"/>
    <p:sldId id="293" r:id="rId8"/>
    <p:sldId id="324" r:id="rId9"/>
    <p:sldId id="294" r:id="rId10"/>
    <p:sldId id="295" r:id="rId11"/>
    <p:sldId id="296" r:id="rId12"/>
    <p:sldId id="297" r:id="rId13"/>
    <p:sldId id="299" r:id="rId14"/>
    <p:sldId id="301" r:id="rId15"/>
    <p:sldId id="302" r:id="rId16"/>
    <p:sldId id="303" r:id="rId17"/>
    <p:sldId id="304" r:id="rId18"/>
    <p:sldId id="305" r:id="rId19"/>
    <p:sldId id="306" r:id="rId20"/>
    <p:sldId id="307" r:id="rId21"/>
    <p:sldId id="308" r:id="rId22"/>
    <p:sldId id="309" r:id="rId23"/>
    <p:sldId id="310" r:id="rId24"/>
    <p:sldId id="323" r:id="rId25"/>
    <p:sldId id="311" r:id="rId26"/>
    <p:sldId id="312" r:id="rId27"/>
    <p:sldId id="320" r:id="rId28"/>
    <p:sldId id="313" r:id="rId29"/>
    <p:sldId id="321" r:id="rId30"/>
    <p:sldId id="314" r:id="rId31"/>
    <p:sldId id="322" r:id="rId32"/>
    <p:sldId id="325" r:id="rId33"/>
    <p:sldId id="326" r:id="rId34"/>
    <p:sldId id="327" r:id="rId35"/>
    <p:sldId id="328" r:id="rId36"/>
    <p:sldId id="329" r:id="rId37"/>
    <p:sldId id="319" r:id="rId38"/>
    <p:sldId id="316" r:id="rId39"/>
    <p:sldId id="318" r:id="rId40"/>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 initials="e" lastIdx="24" clrIdx="0">
    <p:extLst>
      <p:ext uri="{19B8F6BF-5375-455C-9EA6-DF929625EA0E}">
        <p15:presenceInfo xmlns:p15="http://schemas.microsoft.com/office/powerpoint/2012/main" xmlns="" userId="e" providerId="None"/>
      </p:ext>
    </p:extLst>
  </p:cmAuthor>
  <p:cmAuthor id="2" name="HP"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8340"/>
    <a:srgbClr val="F13F9C"/>
    <a:srgbClr val="FB7D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4434" autoAdjust="0"/>
  </p:normalViewPr>
  <p:slideViewPr>
    <p:cSldViewPr snapToGrid="0">
      <p:cViewPr>
        <p:scale>
          <a:sx n="81" d="100"/>
          <a:sy n="81" d="100"/>
        </p:scale>
        <p:origin x="-22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17/05/2016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843521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17/05/2016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11644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D7FED1-5245-494E-BF69-A879544C8D28}" type="datetimeFigureOut">
              <a:rPr lang="en-GB" smtClean="0"/>
              <a:t>17/05/2016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1239807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5D7FED1-5245-494E-BF69-A879544C8D28}" type="datetimeFigureOut">
              <a:rPr lang="en-GB" smtClean="0"/>
              <a:t>17/05/2016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4156579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5D7FED1-5245-494E-BF69-A879544C8D28}" type="datetimeFigureOut">
              <a:rPr lang="en-GB" smtClean="0"/>
              <a:t>17/05/2016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619433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5D7FED1-5245-494E-BF69-A879544C8D28}" type="datetimeFigureOut">
              <a:rPr lang="en-GB" smtClean="0"/>
              <a:t>17/05/2016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308070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7FED1-5245-494E-BF69-A879544C8D28}" type="datetimeFigureOut">
              <a:rPr lang="en-GB" smtClean="0"/>
              <a:t>17/05/2016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187408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7FED1-5245-494E-BF69-A879544C8D28}" type="datetimeFigureOut">
              <a:rPr lang="en-GB" smtClean="0"/>
              <a:t>17/05/2016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404755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7FED1-5245-494E-BF69-A879544C8D28}" type="datetimeFigureOut">
              <a:rPr lang="en-GB" smtClean="0"/>
              <a:t>17/05/2016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473050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17/05/2016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389662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17/05/2016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06027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7FED1-5245-494E-BF69-A879544C8D28}" type="datetimeFigureOut">
              <a:rPr lang="en-GB" smtClean="0"/>
              <a:t>17/05/2016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6EC4B6-B582-4A41-A92F-117F3B01F5B2}" type="slidenum">
              <a:rPr lang="en-GB" smtClean="0"/>
              <a:t>‹#›</a:t>
            </a:fld>
            <a:endParaRPr lang="en-GB"/>
          </a:p>
        </p:txBody>
      </p:sp>
    </p:spTree>
    <p:extLst>
      <p:ext uri="{BB962C8B-B14F-4D97-AF65-F5344CB8AC3E}">
        <p14:creationId xmlns:p14="http://schemas.microsoft.com/office/powerpoint/2010/main" val="969394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0.jpeg"/><Relationship Id="rId5" Type="http://schemas.openxmlformats.org/officeDocument/2006/relationships/image" Target="../media/image4.png"/><Relationship Id="rId10" Type="http://schemas.openxmlformats.org/officeDocument/2006/relationships/image" Target="../media/image19.jpeg"/><Relationship Id="rId4" Type="http://schemas.openxmlformats.org/officeDocument/2006/relationships/image" Target="../media/image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0.jpe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4.jpeg"/></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5.jpeg"/></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7.jpeg"/></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8.jpeg"/></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0.jpe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0.jpe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53267" y="428820"/>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730862"/>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1576469" y="2551837"/>
            <a:ext cx="9039077" cy="1754326"/>
          </a:xfrm>
          <a:prstGeom prst="rect">
            <a:avLst/>
          </a:prstGeom>
          <a:noFill/>
        </p:spPr>
        <p:txBody>
          <a:bodyPr wrap="none" lIns="91440" tIns="45720" rIns="91440" bIns="45720">
            <a:spAutoFit/>
          </a:bodyPr>
          <a:lstStyle/>
          <a:p>
            <a:pPr algn="ctr"/>
            <a:r>
              <a:rPr lang="el-GR" sz="54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Λιπαντικά Υψηλής Ποιότητας</a:t>
            </a:r>
            <a:r>
              <a:rPr lang="en-GB" sz="5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endParaRPr lang="en-GB" sz="5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l-GR" sz="5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Η Επιλογή των Επαγγελματιών</a:t>
            </a:r>
            <a:endParaRPr lang="en-GB"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739905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0" name="Rectangle 9"/>
          <p:cNvSpPr/>
          <p:nvPr/>
        </p:nvSpPr>
        <p:spPr>
          <a:xfrm>
            <a:off x="758594" y="2115121"/>
            <a:ext cx="10457093" cy="2862322"/>
          </a:xfrm>
          <a:prstGeom prst="rect">
            <a:avLst/>
          </a:prstGeom>
          <a:noFill/>
        </p:spPr>
        <p:txBody>
          <a:bodyPr wrap="none" lIns="91440" tIns="45720" rIns="91440" bIns="45720">
            <a:spAutoFit/>
          </a:bodyPr>
          <a:lstStyle/>
          <a:p>
            <a:r>
              <a:rPr lang="el-GR" sz="36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Σημεία Συζήτησης</a:t>
            </a:r>
            <a:r>
              <a:rPr lang="en-GB" sz="36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p>
          <a:p>
            <a:endPar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l-GR"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Τα Βασικά για το Λάδι Κινητήρα</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l-GR"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Είναι όλα τα Λάδια Κινητήρα τα ίδια;</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endPar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l-GR"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l-GR"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Σειρές </a:t>
            </a:r>
            <a:r>
              <a:rPr lang="en-GB"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l-GR"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Λιπαντικά Κινητήρα από την </a:t>
            </a:r>
            <a:r>
              <a:rPr lang="en-GB"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l-GR"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Ερωτήσεις &amp; Ανοιχτή Συζήτηση</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20" name="TextBox 19"/>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1" name="Picture 20"/>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5946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4" name="Rectangle 3"/>
          <p:cNvSpPr/>
          <p:nvPr/>
        </p:nvSpPr>
        <p:spPr>
          <a:xfrm>
            <a:off x="1200740" y="2967335"/>
            <a:ext cx="4275529" cy="1446550"/>
          </a:xfrm>
          <a:prstGeom prst="rect">
            <a:avLst/>
          </a:prstGeom>
          <a:noFill/>
        </p:spPr>
        <p:txBody>
          <a:bodyPr wrap="none" lIns="91440" tIns="45720" rIns="91440" bIns="45720">
            <a:spAutoFit/>
          </a:bodyPr>
          <a:lstStyle/>
          <a:p>
            <a:pPr algn="ctr"/>
            <a:r>
              <a:rPr lang="el-GR"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Τα Βασικά για</a:t>
            </a:r>
          </a:p>
          <a:p>
            <a:pPr algn="ctr"/>
            <a:r>
              <a:rPr lang="el-GR"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το Λάδι Κινητήρα</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9" name="TextBox 18"/>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0" name="Picture 19"/>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0953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629152" y="1387959"/>
            <a:ext cx="6935712" cy="4323261"/>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299289" y="2967335"/>
            <a:ext cx="3563540" cy="954107"/>
          </a:xfrm>
          <a:prstGeom prst="rect">
            <a:avLst/>
          </a:prstGeom>
          <a:noFill/>
        </p:spPr>
        <p:txBody>
          <a:bodyPr wrap="none" lIns="91440" tIns="45720" rIns="91440" bIns="45720">
            <a:spAutoFit/>
          </a:bodyPr>
          <a:lstStyle/>
          <a:p>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Τι πρέπει να κάνει ένα</a:t>
            </a:r>
          </a:p>
          <a:p>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Λάδι Κινητήρα;</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4" name="Rectangle 3"/>
          <p:cNvSpPr/>
          <p:nvPr/>
        </p:nvSpPr>
        <p:spPr>
          <a:xfrm>
            <a:off x="6516015" y="3569690"/>
            <a:ext cx="1184031" cy="37131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Λίπανση</a:t>
            </a:r>
            <a:endParaRPr lang="en-US" dirty="0">
              <a:solidFill>
                <a:schemeClr val="tx1"/>
              </a:solidFill>
            </a:endParaRPr>
          </a:p>
        </p:txBody>
      </p:sp>
      <p:sp>
        <p:nvSpPr>
          <p:cNvPr id="5" name="Rectangle 4"/>
          <p:cNvSpPr/>
          <p:nvPr/>
        </p:nvSpPr>
        <p:spPr>
          <a:xfrm>
            <a:off x="7991501" y="3302028"/>
            <a:ext cx="1105607" cy="86750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Πρόληψη φθοράς</a:t>
            </a:r>
            <a:endParaRPr lang="en-US" dirty="0">
              <a:solidFill>
                <a:schemeClr val="tx1"/>
              </a:solidFill>
            </a:endParaRPr>
          </a:p>
        </p:txBody>
      </p:sp>
      <p:sp>
        <p:nvSpPr>
          <p:cNvPr id="6" name="Rectangle 5"/>
          <p:cNvSpPr/>
          <p:nvPr/>
        </p:nvSpPr>
        <p:spPr>
          <a:xfrm>
            <a:off x="7338646" y="4583723"/>
            <a:ext cx="984739" cy="550985"/>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Μείωση τριβής</a:t>
            </a:r>
            <a:endParaRPr lang="en-US" dirty="0">
              <a:solidFill>
                <a:schemeClr val="tx1"/>
              </a:solidFill>
            </a:endParaRPr>
          </a:p>
        </p:txBody>
      </p:sp>
      <p:sp>
        <p:nvSpPr>
          <p:cNvPr id="8" name="Rectangle 7"/>
          <p:cNvSpPr/>
          <p:nvPr/>
        </p:nvSpPr>
        <p:spPr>
          <a:xfrm>
            <a:off x="9983513" y="2685981"/>
            <a:ext cx="1481656" cy="562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Καθαριότητα</a:t>
            </a:r>
            <a:endParaRPr lang="en-US" dirty="0">
              <a:solidFill>
                <a:schemeClr val="tx1"/>
              </a:solidFill>
            </a:endParaRPr>
          </a:p>
        </p:txBody>
      </p:sp>
      <p:sp>
        <p:nvSpPr>
          <p:cNvPr id="12" name="Rectangle 11"/>
          <p:cNvSpPr/>
          <p:nvPr/>
        </p:nvSpPr>
        <p:spPr>
          <a:xfrm>
            <a:off x="7831015" y="1723292"/>
            <a:ext cx="1664677" cy="633046"/>
          </a:xfrm>
          <a:prstGeom prst="rect">
            <a:avLst/>
          </a:prstGeom>
          <a:solidFill>
            <a:srgbClr val="FB7D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Ενίσχυση ανθεκτικότητας</a:t>
            </a:r>
            <a:endParaRPr lang="en-US" dirty="0">
              <a:solidFill>
                <a:schemeClr val="tx1"/>
              </a:solidFill>
            </a:endParaRPr>
          </a:p>
        </p:txBody>
      </p:sp>
      <p:sp>
        <p:nvSpPr>
          <p:cNvPr id="19" name="Rectangle 18"/>
          <p:cNvSpPr/>
          <p:nvPr/>
        </p:nvSpPr>
        <p:spPr>
          <a:xfrm>
            <a:off x="5521569" y="1723292"/>
            <a:ext cx="1676400" cy="75219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Αφαίρεση μολυσματικών παραγόντων</a:t>
            </a:r>
            <a:endParaRPr lang="en-US" dirty="0">
              <a:solidFill>
                <a:schemeClr val="tx1"/>
              </a:solidFill>
            </a:endParaRPr>
          </a:p>
        </p:txBody>
      </p:sp>
      <p:sp>
        <p:nvSpPr>
          <p:cNvPr id="20" name="Rectangle 19"/>
          <p:cNvSpPr/>
          <p:nvPr/>
        </p:nvSpPr>
        <p:spPr>
          <a:xfrm>
            <a:off x="4513385" y="3569690"/>
            <a:ext cx="1242645" cy="5998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Πρόληψη διάβρωσης</a:t>
            </a:r>
            <a:endParaRPr lang="en-US" dirty="0">
              <a:solidFill>
                <a:schemeClr val="tx1"/>
              </a:solidFill>
            </a:endParaRPr>
          </a:p>
        </p:txBody>
      </p:sp>
      <p:sp>
        <p:nvSpPr>
          <p:cNvPr id="21" name="Rectangle 20"/>
          <p:cNvSpPr/>
          <p:nvPr/>
        </p:nvSpPr>
        <p:spPr>
          <a:xfrm>
            <a:off x="4733192" y="4941277"/>
            <a:ext cx="1576754" cy="62132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Μεταφορά θερμότητας</a:t>
            </a:r>
            <a:endParaRPr lang="en-US" dirty="0">
              <a:solidFill>
                <a:schemeClr val="tx1"/>
              </a:solidFill>
            </a:endParaRPr>
          </a:p>
        </p:txBody>
      </p:sp>
      <p:sp>
        <p:nvSpPr>
          <p:cNvPr id="22" name="Rectangle 21"/>
          <p:cNvSpPr/>
          <p:nvPr/>
        </p:nvSpPr>
        <p:spPr>
          <a:xfrm>
            <a:off x="9419114" y="4941276"/>
            <a:ext cx="1582554" cy="62132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Ψύξη</a:t>
            </a:r>
            <a:endParaRPr lang="en-US" dirty="0">
              <a:solidFill>
                <a:schemeClr val="tx1"/>
              </a:solidFill>
            </a:endParaRPr>
          </a:p>
        </p:txBody>
      </p:sp>
    </p:spTree>
    <p:extLst>
      <p:ext uri="{BB962C8B-B14F-4D97-AF65-F5344CB8AC3E}">
        <p14:creationId xmlns:p14="http://schemas.microsoft.com/office/powerpoint/2010/main" val="720859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4393578" y="1388322"/>
            <a:ext cx="6886574" cy="437927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92900" y="2953046"/>
            <a:ext cx="3418693" cy="954107"/>
          </a:xfrm>
          <a:prstGeom prst="rect">
            <a:avLst/>
          </a:prstGeom>
          <a:noFill/>
        </p:spPr>
        <p:txBody>
          <a:bodyPr wrap="none" lIns="91440" tIns="45720" rIns="91440" bIns="45720">
            <a:spAutoFit/>
          </a:bodyPr>
          <a:lstStyle/>
          <a:p>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Πού παρουσιάζονται </a:t>
            </a:r>
            <a:endParaRPr lang="en-US"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α</a:t>
            </a:r>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υτά</a:t>
            </a:r>
            <a:r>
              <a:rPr lang="en-US"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τα φαινόμενα;</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3" name="Rectangle 2"/>
          <p:cNvSpPr/>
          <p:nvPr/>
        </p:nvSpPr>
        <p:spPr>
          <a:xfrm>
            <a:off x="9501543" y="2086706"/>
            <a:ext cx="1714144" cy="609601"/>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Οξείδωση</a:t>
            </a:r>
            <a:endParaRPr lang="en-US" dirty="0">
              <a:solidFill>
                <a:schemeClr val="tx1"/>
              </a:solidFill>
            </a:endParaRPr>
          </a:p>
        </p:txBody>
      </p:sp>
      <p:sp>
        <p:nvSpPr>
          <p:cNvPr id="11" name="Rectangle 10"/>
          <p:cNvSpPr/>
          <p:nvPr/>
        </p:nvSpPr>
        <p:spPr>
          <a:xfrm>
            <a:off x="9501542" y="2953044"/>
            <a:ext cx="1782359" cy="109141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Φθορά Συστημάτων Λειτουργίας Βαλβίδων</a:t>
            </a:r>
            <a:endParaRPr lang="en-US" dirty="0">
              <a:solidFill>
                <a:schemeClr val="tx1"/>
              </a:solidFill>
            </a:endParaRPr>
          </a:p>
        </p:txBody>
      </p:sp>
      <p:sp>
        <p:nvSpPr>
          <p:cNvPr id="21" name="Rectangle 20"/>
          <p:cNvSpPr/>
          <p:nvPr/>
        </p:nvSpPr>
        <p:spPr>
          <a:xfrm>
            <a:off x="9453815" y="4900245"/>
            <a:ext cx="1830086" cy="726831"/>
          </a:xfrm>
          <a:prstGeom prst="rect">
            <a:avLst/>
          </a:prstGeom>
          <a:solidFill>
            <a:srgbClr val="F13F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Διαχείριση Ιλύος (Λάσπης) &amp; Αιθάλης</a:t>
            </a:r>
            <a:endParaRPr lang="en-US" dirty="0">
              <a:solidFill>
                <a:schemeClr val="tx1"/>
              </a:solidFill>
            </a:endParaRPr>
          </a:p>
        </p:txBody>
      </p:sp>
      <p:sp>
        <p:nvSpPr>
          <p:cNvPr id="22" name="Rectangle 21"/>
          <p:cNvSpPr/>
          <p:nvPr/>
        </p:nvSpPr>
        <p:spPr>
          <a:xfrm>
            <a:off x="4569877" y="2696307"/>
            <a:ext cx="1631631" cy="586155"/>
          </a:xfrm>
          <a:prstGeom prst="rect">
            <a:avLst/>
          </a:prstGeom>
          <a:solidFill>
            <a:srgbClr val="F08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Φθορά Κυλίνδρου</a:t>
            </a:r>
            <a:endParaRPr lang="en-US" dirty="0">
              <a:solidFill>
                <a:schemeClr val="tx1"/>
              </a:solidFill>
            </a:endParaRPr>
          </a:p>
        </p:txBody>
      </p:sp>
      <p:sp>
        <p:nvSpPr>
          <p:cNvPr id="23" name="Rectangle 22"/>
          <p:cNvSpPr/>
          <p:nvPr/>
        </p:nvSpPr>
        <p:spPr>
          <a:xfrm>
            <a:off x="4569877" y="4900245"/>
            <a:ext cx="1631631" cy="633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Οξείδωση</a:t>
            </a:r>
            <a:endParaRPr lang="en-US" dirty="0">
              <a:solidFill>
                <a:schemeClr val="tx1"/>
              </a:solidFill>
            </a:endParaRPr>
          </a:p>
        </p:txBody>
      </p:sp>
    </p:spTree>
    <p:extLst>
      <p:ext uri="{BB962C8B-B14F-4D97-AF65-F5344CB8AC3E}">
        <p14:creationId xmlns:p14="http://schemas.microsoft.com/office/powerpoint/2010/main" val="490277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057660" y="1445705"/>
            <a:ext cx="7901441" cy="4343339"/>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93953" y="2967335"/>
            <a:ext cx="3929345" cy="954107"/>
          </a:xfrm>
          <a:prstGeom prst="rect">
            <a:avLst/>
          </a:prstGeom>
          <a:noFill/>
        </p:spPr>
        <p:txBody>
          <a:bodyPr wrap="none" lIns="91440" tIns="45720" rIns="91440" bIns="45720">
            <a:spAutoFit/>
          </a:bodyPr>
          <a:lstStyle/>
          <a:p>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Τι περιέχει ένα μοντέρνο</a:t>
            </a:r>
          </a:p>
          <a:p>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λάδι κινητήρα;</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1518067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22298" y="2967335"/>
            <a:ext cx="2795509" cy="1384995"/>
          </a:xfrm>
          <a:prstGeom prst="rect">
            <a:avLst/>
          </a:prstGeom>
          <a:noFill/>
        </p:spPr>
        <p:txBody>
          <a:bodyPr wrap="none" lIns="91440" tIns="45720" rIns="91440" bIns="45720">
            <a:spAutoFit/>
          </a:bodyPr>
          <a:lstStyle/>
          <a:p>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Ποια είναι η </a:t>
            </a:r>
            <a:endParaRPr lang="en-US"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l-GR"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σύνθεση του</a:t>
            </a:r>
          </a:p>
          <a:p>
            <a:r>
              <a:rPr lang="el-GR"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a:t>
            </a:r>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αδιού κινητήρα;</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Rectangle 4"/>
          <p:cNvSpPr/>
          <p:nvPr/>
        </p:nvSpPr>
        <p:spPr>
          <a:xfrm>
            <a:off x="3223846" y="1599010"/>
            <a:ext cx="3985846" cy="3793346"/>
          </a:xfrm>
          <a:prstGeom prst="rect">
            <a:avLst/>
          </a:prstGeom>
        </p:spPr>
        <p:txBody>
          <a:bodyPr wrap="square">
            <a:spAutoFit/>
          </a:bodyPr>
          <a:lstStyle/>
          <a:p>
            <a:r>
              <a:rPr lang="el-GR" sz="1850" dirty="0"/>
              <a:t>Η σύνθεση είναι μια ‘συνταγή’ για τη δημιουργία ενός </a:t>
            </a:r>
            <a:r>
              <a:rPr lang="el-GR" sz="1850" dirty="0" smtClean="0"/>
              <a:t>λιπαντικού </a:t>
            </a:r>
            <a:r>
              <a:rPr lang="el-GR" sz="1850" dirty="0"/>
              <a:t>και συμπεριλαμβάνει αριθμό ‘συστατικών</a:t>
            </a:r>
            <a:r>
              <a:rPr lang="el-GR" sz="1850" dirty="0" smtClean="0"/>
              <a:t>’</a:t>
            </a:r>
            <a:endParaRPr lang="en-US" sz="1850" dirty="0" smtClean="0"/>
          </a:p>
          <a:p>
            <a:endParaRPr lang="en-US" sz="1850" dirty="0"/>
          </a:p>
          <a:p>
            <a:r>
              <a:rPr lang="en-GB" sz="1850" dirty="0"/>
              <a:t>- </a:t>
            </a:r>
            <a:r>
              <a:rPr lang="el-GR" sz="1850" dirty="0"/>
              <a:t>Λάδια βάσης</a:t>
            </a:r>
            <a:endParaRPr lang="en-US" sz="1850" dirty="0"/>
          </a:p>
          <a:p>
            <a:r>
              <a:rPr lang="el-GR" sz="1850" dirty="0"/>
              <a:t>- Πρόσθετα</a:t>
            </a:r>
            <a:endParaRPr lang="en-US" sz="1850" dirty="0"/>
          </a:p>
          <a:p>
            <a:r>
              <a:rPr lang="el-GR" sz="1850" dirty="0"/>
              <a:t>- </a:t>
            </a:r>
            <a:r>
              <a:rPr lang="el-GR" sz="1850" dirty="0" smtClean="0"/>
              <a:t>Ατροποποίητες </a:t>
            </a:r>
            <a:r>
              <a:rPr lang="el-GR" sz="1850" dirty="0"/>
              <a:t>Ιξώδους</a:t>
            </a:r>
            <a:endParaRPr lang="en-US" sz="1850" dirty="0"/>
          </a:p>
          <a:p>
            <a:pPr marL="285750" indent="-285750">
              <a:buFontTx/>
              <a:buChar char="-"/>
            </a:pPr>
            <a:r>
              <a:rPr lang="el-GR" sz="1850" dirty="0" smtClean="0"/>
              <a:t>Κατασταλτικά </a:t>
            </a:r>
            <a:r>
              <a:rPr lang="el-GR" sz="1850" dirty="0"/>
              <a:t>σημείου </a:t>
            </a:r>
            <a:r>
              <a:rPr lang="el-GR" sz="1850" dirty="0" smtClean="0"/>
              <a:t>ροής</a:t>
            </a:r>
            <a:endParaRPr lang="en-US" sz="1850" dirty="0" smtClean="0"/>
          </a:p>
          <a:p>
            <a:pPr marL="285750" indent="-285750">
              <a:buFontTx/>
              <a:buChar char="-"/>
            </a:pPr>
            <a:endParaRPr lang="en-US" sz="1850" dirty="0" smtClean="0"/>
          </a:p>
          <a:p>
            <a:r>
              <a:rPr lang="el-GR" sz="1850" dirty="0"/>
              <a:t>Κι έχει συγκεκριμένες ιδιότητες</a:t>
            </a:r>
            <a:endParaRPr lang="en-US" sz="1850" dirty="0"/>
          </a:p>
          <a:p>
            <a:r>
              <a:rPr lang="en-GB" sz="1850" dirty="0"/>
              <a:t>- </a:t>
            </a:r>
            <a:r>
              <a:rPr lang="el-GR" sz="1850" dirty="0"/>
              <a:t>Βαθμός ιξώδους</a:t>
            </a:r>
            <a:endParaRPr lang="en-US" sz="1850" dirty="0"/>
          </a:p>
          <a:p>
            <a:r>
              <a:rPr lang="en-GB" sz="1850" dirty="0"/>
              <a:t>- </a:t>
            </a:r>
            <a:r>
              <a:rPr lang="el-GR" sz="1850" dirty="0"/>
              <a:t>Απόδοση</a:t>
            </a:r>
            <a:endParaRPr lang="en-US" sz="1850" dirty="0"/>
          </a:p>
          <a:p>
            <a:r>
              <a:rPr lang="en-GB" sz="1850" dirty="0"/>
              <a:t>- </a:t>
            </a:r>
            <a:r>
              <a:rPr lang="el-GR" sz="1850" dirty="0" smtClean="0"/>
              <a:t>Εγκρίσεις</a:t>
            </a:r>
            <a:endParaRPr lang="en-US" sz="1850" dirty="0"/>
          </a:p>
        </p:txBody>
      </p:sp>
      <p:pic>
        <p:nvPicPr>
          <p:cNvPr id="3074" name="Picture 2" descr="C:\Users\HP\Pictures\power point presentation\Picture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62015" y="1744821"/>
            <a:ext cx="234315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254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4" name="Rectangle 3"/>
          <p:cNvSpPr/>
          <p:nvPr/>
        </p:nvSpPr>
        <p:spPr>
          <a:xfrm>
            <a:off x="896684" y="2547502"/>
            <a:ext cx="4602542" cy="2800767"/>
          </a:xfrm>
          <a:prstGeom prst="rect">
            <a:avLst/>
          </a:prstGeom>
          <a:noFill/>
        </p:spPr>
        <p:txBody>
          <a:bodyPr wrap="none" lIns="91440" tIns="45720" rIns="91440" bIns="45720">
            <a:spAutoFit/>
          </a:bodyPr>
          <a:lstStyle/>
          <a:p>
            <a:r>
              <a:rPr lang="el-GR"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Είναι όλα τα λάδια</a:t>
            </a:r>
          </a:p>
          <a:p>
            <a:r>
              <a:rPr lang="el-GR"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κινητήρα τα ίδια;</a:t>
            </a:r>
            <a:endParaRPr lang="en-GB"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l-GR" sz="8800" b="1" dirty="0" smtClean="0">
                <a:ln w="12700">
                  <a:solidFill>
                    <a:schemeClr val="accent3">
                      <a:lumMod val="50000"/>
                    </a:schemeClr>
                  </a:solidFill>
                  <a:prstDash val="solid"/>
                </a:ln>
                <a:solidFill>
                  <a:srgbClr val="FF0000"/>
                </a:solidFill>
                <a:effectLst>
                  <a:innerShdw blurRad="177800">
                    <a:schemeClr val="accent3">
                      <a:lumMod val="50000"/>
                    </a:schemeClr>
                  </a:innerShdw>
                </a:effectLst>
              </a:rPr>
              <a:t>Όχι</a:t>
            </a:r>
            <a:r>
              <a:rPr lang="en-US" sz="8800" b="1" dirty="0" smtClean="0">
                <a:ln w="12700">
                  <a:solidFill>
                    <a:schemeClr val="accent3">
                      <a:lumMod val="50000"/>
                    </a:schemeClr>
                  </a:solidFill>
                  <a:prstDash val="solid"/>
                </a:ln>
                <a:solidFill>
                  <a:srgbClr val="FF0000"/>
                </a:solidFill>
                <a:effectLst>
                  <a:innerShdw blurRad="177800">
                    <a:schemeClr val="accent3">
                      <a:lumMod val="50000"/>
                    </a:schemeClr>
                  </a:innerShdw>
                </a:effectLst>
              </a:rPr>
              <a:t>!</a:t>
            </a:r>
            <a:endParaRPr lang="en-GB" sz="88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endParaRPr>
          </a:p>
        </p:txBody>
      </p:sp>
      <p:sp>
        <p:nvSpPr>
          <p:cNvPr id="19" name="TextBox 18"/>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0" name="Picture 19"/>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8999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21570" y="2822464"/>
            <a:ext cx="3928859" cy="1508105"/>
          </a:xfrm>
          <a:prstGeom prst="rect">
            <a:avLst/>
          </a:prstGeom>
          <a:noFill/>
        </p:spPr>
        <p:txBody>
          <a:bodyPr wrap="square" lIns="91440" tIns="45720" rIns="91440" bIns="45720">
            <a:spAutoFit/>
          </a:bodyPr>
          <a:lstStyle/>
          <a:p>
            <a:pPr algn="ctr"/>
            <a:r>
              <a:rPr lang="el-GR" sz="23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Υποκατάστατα Χαμηλής Ποιότητας</a:t>
            </a:r>
            <a:endParaRPr lang="en-GB" sz="23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GB" sz="23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l-GR" sz="23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Πιθανά Προβλήματα</a:t>
            </a:r>
            <a:endParaRPr lang="en-GB" sz="23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9" name="Rectangle 18"/>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l-GR" sz="2000" b="1" dirty="0" smtClean="0">
                <a:solidFill>
                  <a:srgbClr val="FF0000"/>
                </a:solidFill>
                <a:latin typeface="Calibri" pitchFamily="34" charset="0"/>
                <a:cs typeface="Calibri" pitchFamily="34" charset="0"/>
                <a:sym typeface="Tahoma" pitchFamily="34" charset="0"/>
              </a:rPr>
              <a:t>Προσοχή – Η χρήση λιπαντικών χαμηλής ποιότητας</a:t>
            </a:r>
          </a:p>
          <a:p>
            <a:pPr marL="39688" lvl="0" algn="ctr" fontAlgn="base">
              <a:spcBef>
                <a:spcPts val="1100"/>
              </a:spcBef>
              <a:spcAft>
                <a:spcPct val="0"/>
              </a:spcAft>
              <a:defRPr/>
            </a:pPr>
            <a:r>
              <a:rPr lang="el-GR" sz="2000" b="1" dirty="0" smtClean="0">
                <a:solidFill>
                  <a:srgbClr val="FF0000"/>
                </a:solidFill>
                <a:latin typeface="Calibri" pitchFamily="34" charset="0"/>
                <a:cs typeface="Calibri" pitchFamily="34" charset="0"/>
                <a:sym typeface="Tahoma" pitchFamily="34" charset="0"/>
              </a:rPr>
              <a:t>μπορεί να έχει πραγματικές και δραματικές συνέπειες</a:t>
            </a:r>
            <a:endParaRPr lang="en-US" sz="2000" b="1" dirty="0">
              <a:solidFill>
                <a:srgbClr val="FF0000"/>
              </a:solidFill>
              <a:latin typeface="Calibri" pitchFamily="34" charset="0"/>
              <a:cs typeface="Calibri" pitchFamily="34" charset="0"/>
              <a:sym typeface="Tahoma" pitchFamily="34" charset="0"/>
            </a:endParaRPr>
          </a:p>
        </p:txBody>
      </p:sp>
      <p:pic>
        <p:nvPicPr>
          <p:cNvPr id="1026" name="Picture 2" descr="C:\Users\HP\Pictures\power point presentation\page 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93238" y="3170342"/>
            <a:ext cx="5947629" cy="23204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400002" y="1682603"/>
            <a:ext cx="7067783" cy="1754326"/>
          </a:xfrm>
          <a:prstGeom prst="rect">
            <a:avLst/>
          </a:prstGeom>
        </p:spPr>
        <p:txBody>
          <a:bodyPr wrap="square">
            <a:spAutoFit/>
          </a:bodyPr>
          <a:lstStyle/>
          <a:p>
            <a:pPr marL="285750" indent="-285750">
              <a:buFont typeface="Arial" pitchFamily="34" charset="0"/>
              <a:buChar char="•"/>
            </a:pPr>
            <a:r>
              <a:rPr lang="el-GR" dirty="0"/>
              <a:t>Ιζήματα βαλβίδων εισαγωγής</a:t>
            </a:r>
            <a:endParaRPr lang="en-US" dirty="0"/>
          </a:p>
          <a:p>
            <a:r>
              <a:rPr lang="el-GR" dirty="0"/>
              <a:t>- Μείωση ισχύος</a:t>
            </a:r>
            <a:endParaRPr lang="en-US" dirty="0"/>
          </a:p>
          <a:p>
            <a:r>
              <a:rPr lang="en-GB" dirty="0"/>
              <a:t>- </a:t>
            </a:r>
            <a:r>
              <a:rPr lang="el-GR" dirty="0"/>
              <a:t>Αύξηση εξαγωγής καυσαερίων</a:t>
            </a:r>
            <a:endParaRPr lang="en-US" dirty="0"/>
          </a:p>
          <a:p>
            <a:r>
              <a:rPr lang="el-GR" dirty="0"/>
              <a:t>- Κακή οδηγησιμότητα μετά από ψυχρή εκκίνηση και κατά τη </a:t>
            </a:r>
            <a:r>
              <a:rPr lang="el-GR" dirty="0" smtClean="0"/>
              <a:t>διάρκεια </a:t>
            </a:r>
            <a:r>
              <a:rPr lang="el-GR" dirty="0"/>
              <a:t>μεταβατικών κύκλων οδήγησης</a:t>
            </a:r>
            <a:endParaRPr lang="en-US" dirty="0"/>
          </a:p>
          <a:p>
            <a:r>
              <a:rPr lang="el-GR" dirty="0"/>
              <a:t> </a:t>
            </a:r>
            <a:endParaRPr lang="en-US" dirty="0"/>
          </a:p>
        </p:txBody>
      </p:sp>
    </p:spTree>
    <p:extLst>
      <p:ext uri="{BB962C8B-B14F-4D97-AF65-F5344CB8AC3E}">
        <p14:creationId xmlns:p14="http://schemas.microsoft.com/office/powerpoint/2010/main" val="6848533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Προσοχή – Η χρήση λιπαντικών χαμηλής ποιότητας</a:t>
            </a:r>
          </a:p>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μπορεί να έχει πραγματικές και δραματικές συνέπειες</a:t>
            </a:r>
            <a:endParaRPr lang="en-US" sz="2000" b="1" dirty="0">
              <a:solidFill>
                <a:srgbClr val="FF0000"/>
              </a:solidFill>
              <a:latin typeface="Calibri" pitchFamily="34" charset="0"/>
              <a:cs typeface="Calibri" pitchFamily="34" charset="0"/>
              <a:sym typeface="Tahoma" pitchFamily="34" charset="0"/>
            </a:endParaRPr>
          </a:p>
        </p:txBody>
      </p:sp>
      <p:sp>
        <p:nvSpPr>
          <p:cNvPr id="19" name="Rectangle 18"/>
          <p:cNvSpPr/>
          <p:nvPr/>
        </p:nvSpPr>
        <p:spPr>
          <a:xfrm>
            <a:off x="214715" y="2690447"/>
            <a:ext cx="3910560" cy="1508105"/>
          </a:xfrm>
          <a:prstGeom prst="rect">
            <a:avLst/>
          </a:prstGeom>
          <a:noFill/>
        </p:spPr>
        <p:txBody>
          <a:bodyPr wrap="square" lIns="91440" tIns="45720" rIns="91440" bIns="45720">
            <a:spAutoFit/>
          </a:bodyPr>
          <a:lstStyle/>
          <a:p>
            <a:pPr algn="ctr"/>
            <a:r>
              <a:rPr lang="el-GR"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Υποκατάστατα Χαμηλής Ποιότητας</a:t>
            </a:r>
            <a:endPar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 </a:t>
            </a:r>
          </a:p>
          <a:p>
            <a:pPr algn="ctr"/>
            <a:r>
              <a:rPr lang="el-GR"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Πιθανά Προβλήματα</a:t>
            </a:r>
            <a:endPar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2050" name="Picture 2" descr="C:\Users\HP\Pictures\power point presentation\Picture1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0676" y="3613312"/>
            <a:ext cx="7647110" cy="206977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278923" y="1674785"/>
            <a:ext cx="7079994" cy="2031325"/>
          </a:xfrm>
          <a:prstGeom prst="rect">
            <a:avLst/>
          </a:prstGeom>
        </p:spPr>
        <p:txBody>
          <a:bodyPr wrap="square">
            <a:spAutoFit/>
          </a:bodyPr>
          <a:lstStyle/>
          <a:p>
            <a:pPr marL="285750" indent="-285750">
              <a:buFont typeface="Arial" pitchFamily="34" charset="0"/>
              <a:buChar char="•"/>
            </a:pPr>
            <a:r>
              <a:rPr lang="el-GR" dirty="0"/>
              <a:t>Ιζήματα πιστονιών και ελατήρια</a:t>
            </a:r>
            <a:endParaRPr lang="en-US" dirty="0"/>
          </a:p>
          <a:p>
            <a:r>
              <a:rPr lang="el-GR" dirty="0"/>
              <a:t>- Τα ιζήματα πιστονιών μπορεί να προκαλέσουν αυτανάφλεξη ή αλυσιδωτές κινητήρα.</a:t>
            </a:r>
            <a:endParaRPr lang="en-US" dirty="0"/>
          </a:p>
          <a:p>
            <a:r>
              <a:rPr lang="el-GR" dirty="0"/>
              <a:t>- Τα ιζήματα ελατηρίων/τοιχωμάτων μπορεί να προκαλέσουν υπερβολική απώλεια συμπίεσης, λείανση τοιχωμάτων κυλίνδρου και φθορά με αποτέλεσμα τις κακές εκπομπές.</a:t>
            </a:r>
            <a:endParaRPr lang="en-US" dirty="0"/>
          </a:p>
          <a:p>
            <a:r>
              <a:rPr lang="en-GB" dirty="0"/>
              <a:t> </a:t>
            </a:r>
            <a:endParaRPr lang="en-US" dirty="0"/>
          </a:p>
        </p:txBody>
      </p:sp>
    </p:spTree>
    <p:extLst>
      <p:ext uri="{BB962C8B-B14F-4D97-AF65-F5344CB8AC3E}">
        <p14:creationId xmlns:p14="http://schemas.microsoft.com/office/powerpoint/2010/main" val="1902082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752" y="1664087"/>
            <a:ext cx="8549452" cy="409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Προσοχή – Η χρήση λιπαντικών χαμηλής ποιότητας</a:t>
            </a:r>
          </a:p>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μπορεί να έχει πραγματικές και δραματικές συνέπειες</a:t>
            </a:r>
            <a:endParaRPr lang="en-US" sz="2000" b="1" dirty="0">
              <a:solidFill>
                <a:srgbClr val="FF0000"/>
              </a:solidFill>
              <a:latin typeface="Calibri" pitchFamily="34" charset="0"/>
              <a:cs typeface="Calibri" pitchFamily="34" charset="0"/>
              <a:sym typeface="Tahoma" pitchFamily="34" charset="0"/>
            </a:endParaRPr>
          </a:p>
        </p:txBody>
      </p:sp>
      <p:sp>
        <p:nvSpPr>
          <p:cNvPr id="12" name="Rectangle 11"/>
          <p:cNvSpPr/>
          <p:nvPr/>
        </p:nvSpPr>
        <p:spPr>
          <a:xfrm>
            <a:off x="190493" y="3338436"/>
            <a:ext cx="3648486" cy="1384995"/>
          </a:xfrm>
          <a:prstGeom prst="rect">
            <a:avLst/>
          </a:prstGeom>
          <a:noFill/>
        </p:spPr>
        <p:txBody>
          <a:bodyPr wrap="square" lIns="91440" tIns="45720" rIns="91440" bIns="45720">
            <a:spAutoFit/>
          </a:bodyPr>
          <a:lstStyle/>
          <a:p>
            <a:pPr algn="ctr"/>
            <a:r>
              <a:rPr lang="el-GR" sz="2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Υποκατάστατα Χαμηλής Ποιότητας</a:t>
            </a:r>
            <a:endParaRPr lang="en-GB" sz="2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GB" sz="2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 </a:t>
            </a:r>
          </a:p>
          <a:p>
            <a:pPr algn="ctr"/>
            <a:r>
              <a:rPr lang="el-GR" sz="2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Πιθανά Προβλήματα</a:t>
            </a:r>
            <a:endParaRPr lang="en-GB" sz="21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612884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408" y="1650560"/>
            <a:ext cx="8594176" cy="40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885371" y="2559326"/>
            <a:ext cx="1989022" cy="2215991"/>
          </a:xfrm>
          <a:prstGeom prst="rect">
            <a:avLst/>
          </a:prstGeom>
          <a:noFill/>
        </p:spPr>
        <p:txBody>
          <a:bodyPr wrap="square" lIns="91440" tIns="45720" rIns="91440" bIns="45720">
            <a:spAutoFit/>
          </a:bodyPr>
          <a:lstStyle/>
          <a:p>
            <a:pPr algn="ctr"/>
            <a:r>
              <a:rPr lang="el-GR"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Υποκατάστατα Χαμηλής Ποιότητας</a:t>
            </a:r>
            <a:endPar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 </a:t>
            </a:r>
          </a:p>
          <a:p>
            <a:pPr algn="ctr"/>
            <a:r>
              <a:rPr lang="el-GR"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Πιθανά Προβλήματα</a:t>
            </a:r>
            <a:endParaRPr lang="en-GB" sz="23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2" name="Rectangle 11"/>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Προσοχή – Η χρήση λιπαντικών χαμηλής ποιότητας</a:t>
            </a:r>
          </a:p>
          <a:p>
            <a:pPr marL="39688" lvl="0" algn="ctr" fontAlgn="base">
              <a:spcBef>
                <a:spcPts val="1100"/>
              </a:spcBef>
              <a:spcAft>
                <a:spcPct val="0"/>
              </a:spcAft>
              <a:defRPr/>
            </a:pPr>
            <a:r>
              <a:rPr lang="el-GR" sz="2000" b="1" dirty="0">
                <a:solidFill>
                  <a:srgbClr val="FF0000"/>
                </a:solidFill>
                <a:latin typeface="Calibri" pitchFamily="34" charset="0"/>
                <a:cs typeface="Calibri" pitchFamily="34" charset="0"/>
                <a:sym typeface="Tahoma" pitchFamily="34" charset="0"/>
              </a:rPr>
              <a:t>μπορεί να έχει πραγματικές και δραματικές συνέπειες</a:t>
            </a:r>
            <a:endParaRPr lang="en-US" sz="2000" b="1" dirty="0">
              <a:solidFill>
                <a:srgbClr val="FF0000"/>
              </a:solidFill>
              <a:latin typeface="Calibri" pitchFamily="34" charset="0"/>
              <a:cs typeface="Calibri" pitchFamily="34" charset="0"/>
              <a:sym typeface="Tahoma" pitchFamily="34" charset="0"/>
            </a:endParaRPr>
          </a:p>
        </p:txBody>
      </p:sp>
    </p:spTree>
    <p:extLst>
      <p:ext uri="{BB962C8B-B14F-4D97-AF65-F5344CB8AC3E}">
        <p14:creationId xmlns:p14="http://schemas.microsoft.com/office/powerpoint/2010/main" val="3829218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9"/>
          <a:stretch>
            <a:fillRect/>
          </a:stretch>
        </p:blipFill>
        <p:spPr>
          <a:xfrm>
            <a:off x="2884230" y="3177858"/>
            <a:ext cx="1457066" cy="1099422"/>
          </a:xfrm>
          <a:prstGeom prst="rect">
            <a:avLst/>
          </a:prstGeom>
        </p:spPr>
      </p:pic>
      <p:sp>
        <p:nvSpPr>
          <p:cNvPr id="4" name="Rectangle 3"/>
          <p:cNvSpPr/>
          <p:nvPr/>
        </p:nvSpPr>
        <p:spPr>
          <a:xfrm>
            <a:off x="651632" y="2220361"/>
            <a:ext cx="6374694" cy="707886"/>
          </a:xfrm>
          <a:prstGeom prst="rect">
            <a:avLst/>
          </a:prstGeom>
          <a:noFill/>
        </p:spPr>
        <p:txBody>
          <a:bodyPr wrap="none" lIns="91440" tIns="45720" rIns="91440" bIns="45720">
            <a:spAutoFit/>
          </a:bodyPr>
          <a:lstStyle/>
          <a:p>
            <a:pPr algn="ctr"/>
            <a:r>
              <a:rPr lang="el-GR" sz="39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Rectangle 4"/>
          <p:cNvSpPr/>
          <p:nvPr/>
        </p:nvSpPr>
        <p:spPr>
          <a:xfrm>
            <a:off x="584466" y="4608481"/>
            <a:ext cx="6509025" cy="538609"/>
          </a:xfrm>
          <a:prstGeom prst="rect">
            <a:avLst/>
          </a:prstGeom>
          <a:noFill/>
        </p:spPr>
        <p:txBody>
          <a:bodyPr wrap="none" lIns="91440" tIns="45720" rIns="91440" bIns="45720">
            <a:spAutoFit/>
          </a:bodyPr>
          <a:lstStyle/>
          <a:p>
            <a:pPr algn="ctr"/>
            <a:r>
              <a:rPr lang="el-GR" sz="29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Ποιότητα που μπορείτε να εμπιστευτείτε</a:t>
            </a:r>
            <a:endParaRPr lang="en-GB" sz="2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691100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1552" y="4340219"/>
            <a:ext cx="2011363" cy="947737"/>
          </a:xfrm>
          <a:prstGeom prst="rect">
            <a:avLst/>
          </a:prstGeom>
          <a:ln w="38100">
            <a:solidFill>
              <a:schemeClr val="accent1"/>
            </a:solidFill>
            <a:miter lim="800000"/>
            <a:headEnd/>
            <a:tailEnd/>
          </a:ln>
          <a:effectLst>
            <a:outerShdw blurRad="50800" dist="38100" dir="2700000" algn="tl" rotWithShape="0">
              <a:srgbClr val="000000">
                <a:alpha val="43000"/>
              </a:srgbClr>
            </a:outerShdw>
          </a:effectLst>
          <a:extLst/>
        </p:spPr>
      </p:pic>
      <p:pic>
        <p:nvPicPr>
          <p:cNvPr id="19" name="Pict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67364" y="4153821"/>
            <a:ext cx="1555750" cy="14097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20" name="Picture 4" descr="http://www.atc-europe.org/assets/img/member-companies/chevron_oronit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77604" y="4340219"/>
            <a:ext cx="2199104" cy="97860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1" name="Picture 6" descr="http://www.datel.info/media/15653/multisol.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7851" y="4153821"/>
            <a:ext cx="1409699" cy="14097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3" name="Rectangle 2"/>
          <p:cNvSpPr/>
          <p:nvPr/>
        </p:nvSpPr>
        <p:spPr>
          <a:xfrm>
            <a:off x="1602237" y="1850329"/>
            <a:ext cx="9613450" cy="2208297"/>
          </a:xfrm>
          <a:prstGeom prst="rect">
            <a:avLst/>
          </a:prstGeom>
          <a:noFill/>
        </p:spPr>
        <p:txBody>
          <a:bodyPr wrap="square" lIns="91440" tIns="45720" rIns="91440" bIns="45720">
            <a:spAutoFit/>
          </a:bodyPr>
          <a:lstStyle/>
          <a:p>
            <a:pPr algn="ctr"/>
            <a:r>
              <a:rPr lang="el-GR" sz="275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Όλα τα λιπαντικά της </a:t>
            </a:r>
            <a:r>
              <a:rPr lang="en-GB" sz="275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FTNC</a:t>
            </a:r>
            <a:r>
              <a:rPr lang="el-GR" sz="275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 κατασκευάζονται στην Αγγλία χρησιμοποιώντας αναγνωρισμένα λάδια βάσης και τα πιο πρόσφατα συστήματα πρόσθετων ύψιστης ποιότητας από παγκόσμια ηγετικές εταιρείες πρόσθετων, συμπεριλαμβάνοντας τις </a:t>
            </a:r>
            <a:r>
              <a:rPr lang="en-GB" sz="275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Lubrizol</a:t>
            </a:r>
            <a:r>
              <a:rPr lang="en-GB" sz="275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 Chevron </a:t>
            </a:r>
            <a:r>
              <a:rPr lang="en-GB" sz="2750" b="1" cap="none" spc="0"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Oronite</a:t>
            </a:r>
            <a:r>
              <a:rPr lang="en-GB" sz="275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 </a:t>
            </a:r>
            <a:r>
              <a:rPr lang="el-GR" sz="275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και </a:t>
            </a:r>
            <a:r>
              <a:rPr lang="en-GB" sz="2750" b="1" cap="none" spc="0"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Multisol</a:t>
            </a:r>
            <a:r>
              <a:rPr lang="en-GB" sz="275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a:t>
            </a:r>
            <a:endParaRPr lang="en-GB" sz="275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787816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2" descr="C:\Users\peastwood\Desktop\Exol New Build\New Laborator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69737" y="1705881"/>
            <a:ext cx="6108877" cy="3892912"/>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1" y="2587157"/>
            <a:ext cx="5646892" cy="2862322"/>
          </a:xfrm>
          <a:prstGeom prst="rect">
            <a:avLst/>
          </a:prstGeom>
        </p:spPr>
        <p:txBody>
          <a:bodyPr wrap="square">
            <a:spAutoFit/>
          </a:bodyPr>
          <a:lstStyle/>
          <a:p>
            <a:pPr marL="285750" indent="-285750">
              <a:buFont typeface="Arial" panose="020B0604020202020204" pitchFamily="34" charset="0"/>
              <a:buChar char="•"/>
            </a:pPr>
            <a:r>
              <a:rPr lang="el-GR" dirty="0" smtClean="0"/>
              <a:t>Τα μείγματα συνθέτονται κι ελέγχονται σε ένα από τα δυο μας εσωτερικά εργαστήρια.</a:t>
            </a:r>
            <a:r>
              <a:rPr lang="en-GB" dirty="0" smtClean="0"/>
              <a:t> </a:t>
            </a:r>
            <a:endParaRPr lang="en-GB" dirty="0"/>
          </a:p>
          <a:p>
            <a:pPr marL="285750" indent="-285750">
              <a:buFont typeface="Arial" panose="020B0604020202020204" pitchFamily="34" charset="0"/>
              <a:buChar char="•"/>
            </a:pPr>
            <a:r>
              <a:rPr lang="el-GR" dirty="0" smtClean="0"/>
              <a:t>Όλα τα προϊόντα ελέγχονται πριν από το γέμισμα</a:t>
            </a:r>
            <a:r>
              <a:rPr lang="en-GB" dirty="0" smtClean="0"/>
              <a:t>.</a:t>
            </a:r>
          </a:p>
          <a:p>
            <a:pPr marL="285750" indent="-285750">
              <a:buFont typeface="Arial" panose="020B0604020202020204" pitchFamily="34" charset="0"/>
              <a:buChar char="•"/>
            </a:pPr>
            <a:r>
              <a:rPr lang="el-GR" dirty="0" smtClean="0"/>
              <a:t>Διατηρείται δείγμα από το κάθε γέμισμα για δυο χρόνια.</a:t>
            </a:r>
            <a:endParaRPr lang="en-GB" dirty="0" smtClean="0"/>
          </a:p>
          <a:p>
            <a:pPr marL="285750" indent="-285750">
              <a:buFont typeface="Arial" panose="020B0604020202020204" pitchFamily="34" charset="0"/>
              <a:buChar char="•"/>
            </a:pPr>
            <a:r>
              <a:rPr lang="el-GR" dirty="0" smtClean="0"/>
              <a:t>Ελέγχεται η ποιότητα του κάθε γεμίσματος και προστίθεται γραμμωτός κωδικός (</a:t>
            </a:r>
            <a:r>
              <a:rPr lang="en-GB" dirty="0" smtClean="0"/>
              <a:t>barcode</a:t>
            </a:r>
            <a:r>
              <a:rPr lang="el-GR" dirty="0" smtClean="0"/>
              <a:t>).</a:t>
            </a:r>
            <a:endParaRPr lang="en-GB" dirty="0"/>
          </a:p>
          <a:p>
            <a:pPr marL="285750" indent="-285750">
              <a:buFont typeface="Arial" panose="020B0604020202020204" pitchFamily="34" charset="0"/>
              <a:buChar char="•"/>
            </a:pPr>
            <a:r>
              <a:rPr lang="el-GR" dirty="0" smtClean="0"/>
              <a:t>Δίνονται Πιστοποιητικά Ανάλυσης μαζί με όλες τις παραδόσεις στους διανομείς εξαγωγών μας.</a:t>
            </a:r>
            <a:endParaRPr lang="en-GB" dirty="0" smtClean="0"/>
          </a:p>
          <a:p>
            <a:pPr marL="285750" indent="-285750">
              <a:buFont typeface="Arial" panose="020B0604020202020204" pitchFamily="34" charset="0"/>
              <a:buChar char="•"/>
            </a:pPr>
            <a:r>
              <a:rPr lang="el-GR" dirty="0" smtClean="0"/>
              <a:t>Δίνονται τεχνικές συστάσεις.</a:t>
            </a:r>
            <a:endParaRPr lang="en-GB" dirty="0"/>
          </a:p>
        </p:txBody>
      </p:sp>
      <p:sp>
        <p:nvSpPr>
          <p:cNvPr id="20" name="Rectangle 19"/>
          <p:cNvSpPr/>
          <p:nvPr/>
        </p:nvSpPr>
        <p:spPr>
          <a:xfrm>
            <a:off x="54144" y="1911266"/>
            <a:ext cx="5592748" cy="630942"/>
          </a:xfrm>
          <a:prstGeom prst="rect">
            <a:avLst/>
          </a:prstGeom>
          <a:noFill/>
        </p:spPr>
        <p:txBody>
          <a:bodyPr wrap="none" lIns="91440" tIns="45720" rIns="91440" bIns="45720">
            <a:spAutoFit/>
          </a:bodyPr>
          <a:lstStyle/>
          <a:p>
            <a:pPr algn="ctr"/>
            <a:r>
              <a:rPr lang="el-GR"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97102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6727" y="1731407"/>
            <a:ext cx="5866881" cy="3896660"/>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111612" y="2712720"/>
            <a:ext cx="5619487" cy="3108543"/>
          </a:xfrm>
          <a:prstGeom prst="rect">
            <a:avLst/>
          </a:prstGeom>
        </p:spPr>
        <p:txBody>
          <a:bodyPr wrap="square">
            <a:spAutoFit/>
          </a:bodyPr>
          <a:lstStyle/>
          <a:p>
            <a:pPr marL="285750" indent="-285750">
              <a:buFont typeface="Arial" panose="020B0604020202020204" pitchFamily="34" charset="0"/>
              <a:buChar char="•"/>
            </a:pPr>
            <a:r>
              <a:rPr lang="el-GR" sz="2000" dirty="0" smtClean="0"/>
              <a:t>Ετικέτες υψηλής κολλητικότητας εφαρμόζονται στα μπουκάλια με αυτοματοποιημένη μηχανή.</a:t>
            </a:r>
            <a:endParaRPr lang="en-GB" sz="2000" dirty="0" smtClean="0"/>
          </a:p>
          <a:p>
            <a:pPr marL="285750" indent="-285750">
              <a:buFont typeface="Arial" panose="020B0604020202020204" pitchFamily="34" charset="0"/>
              <a:buChar char="•"/>
            </a:pPr>
            <a:r>
              <a:rPr lang="el-GR" sz="2000" dirty="0" smtClean="0"/>
              <a:t>Από την αρχή μέχρι το τέλος, όλες οι πτυχές του γεμίσματος επιβλέπονται από εκπαιδευμένο υπάλληλο.</a:t>
            </a:r>
            <a:endParaRPr lang="en-GB" sz="2000" dirty="0" smtClean="0"/>
          </a:p>
          <a:p>
            <a:pPr marL="285750" indent="-285750">
              <a:buFont typeface="Arial" panose="020B0604020202020204" pitchFamily="34" charset="0"/>
              <a:buChar char="•"/>
            </a:pPr>
            <a:r>
              <a:rPr lang="el-GR" sz="2000" dirty="0" smtClean="0"/>
              <a:t>Ελέγχεται η συνοχή της ετικετοποίησης και της ποιότητας του μπουκαλιού ούτως ώστε να παραδοθεί το τέλειο τελικό προϊόν.</a:t>
            </a:r>
            <a:endParaRPr lang="en-GB" sz="2000" dirty="0" smtClean="0"/>
          </a:p>
          <a:p>
            <a:endParaRPr lang="en-GB" dirty="0" smtClean="0"/>
          </a:p>
          <a:p>
            <a:pPr marL="285750" indent="-285750">
              <a:buFont typeface="Arial" panose="020B0604020202020204" pitchFamily="34" charset="0"/>
              <a:buChar char="•"/>
            </a:pPr>
            <a:endParaRPr lang="en-GB" dirty="0"/>
          </a:p>
        </p:txBody>
      </p:sp>
      <p:sp>
        <p:nvSpPr>
          <p:cNvPr id="19" name="Rectangle 18"/>
          <p:cNvSpPr/>
          <p:nvPr/>
        </p:nvSpPr>
        <p:spPr>
          <a:xfrm>
            <a:off x="124980" y="1911266"/>
            <a:ext cx="5592749" cy="630942"/>
          </a:xfrm>
          <a:prstGeom prst="rect">
            <a:avLst/>
          </a:prstGeom>
          <a:noFill/>
        </p:spPr>
        <p:txBody>
          <a:bodyPr wrap="none" lIns="91440" tIns="45720" rIns="91440" bIns="45720">
            <a:spAutoFit/>
          </a:bodyPr>
          <a:lstStyle/>
          <a:p>
            <a:pPr algn="ctr"/>
            <a:r>
              <a:rPr lang="el-GR"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198267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94629" y="1705501"/>
            <a:ext cx="5927854" cy="3937157"/>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111612" y="2408147"/>
            <a:ext cx="5783017" cy="3693319"/>
          </a:xfrm>
          <a:prstGeom prst="rect">
            <a:avLst/>
          </a:prstGeom>
        </p:spPr>
        <p:txBody>
          <a:bodyPr wrap="square">
            <a:spAutoFit/>
          </a:bodyPr>
          <a:lstStyle/>
          <a:p>
            <a:pPr marL="285750" indent="-285750">
              <a:buFont typeface="Arial" panose="020B0604020202020204" pitchFamily="34" charset="0"/>
              <a:buChar char="•"/>
            </a:pPr>
            <a:r>
              <a:rPr lang="el-GR" dirty="0" smtClean="0"/>
              <a:t>Όλα τα προϊόντα γεμίζονται χρησιμοποιώντας αυτοματοποιημένη μηχανή γεμίσματος </a:t>
            </a:r>
            <a:r>
              <a:rPr lang="en-GB" dirty="0" smtClean="0"/>
              <a:t>Masterfil</a:t>
            </a:r>
            <a:r>
              <a:rPr lang="el-GR" dirty="0" smtClean="0"/>
              <a:t> 2016 οκτώ κεφαλών. Αυτή η μηχανή διασφαλίζει άψογο γέμισμα κάθε φορά, τόσο για μπουκάλια πέντε λίτρων, όσο κι ενός λίτρου.</a:t>
            </a:r>
            <a:r>
              <a:rPr lang="en-GB" dirty="0" smtClean="0"/>
              <a:t> </a:t>
            </a:r>
          </a:p>
          <a:p>
            <a:pPr marL="285750" indent="-285750">
              <a:buFont typeface="Arial" panose="020B0604020202020204" pitchFamily="34" charset="0"/>
              <a:buChar char="•"/>
            </a:pPr>
            <a:r>
              <a:rPr lang="el-GR" dirty="0" smtClean="0"/>
              <a:t>Το λιπαντικό περνά από ροόμετρο μάζας που βρίσκεται πριν από το ακροφύσιο γεμίσματος, παρέχοντας την ακριβή ποσότητα κάθε φορά.</a:t>
            </a:r>
            <a:r>
              <a:rPr lang="en-GB" dirty="0" smtClean="0"/>
              <a:t> </a:t>
            </a:r>
            <a:endParaRPr lang="en-GB" dirty="0"/>
          </a:p>
          <a:p>
            <a:pPr marL="285750" indent="-285750">
              <a:buFont typeface="Arial" panose="020B0604020202020204" pitchFamily="34" charset="0"/>
              <a:buChar char="•"/>
            </a:pPr>
            <a:r>
              <a:rPr lang="el-GR" dirty="0" smtClean="0"/>
              <a:t>Τα εξειδικευμένα ακροφύσια διασφαλίζουν αποτελεσματικό γέμισμα του λιπαντικού χωρίς πιτσιλίσματα, δίνοντας στους πελάτες μας μπουκάλια με τέλεια εμφάνιση κάθε φορά.</a:t>
            </a:r>
            <a:endParaRPr lang="en-GB" dirty="0"/>
          </a:p>
          <a:p>
            <a:pPr marL="285750" indent="-285750">
              <a:buFont typeface="Arial" panose="020B0604020202020204" pitchFamily="34" charset="0"/>
              <a:buChar char="•"/>
            </a:pPr>
            <a:endParaRPr lang="en-GB" dirty="0"/>
          </a:p>
        </p:txBody>
      </p:sp>
      <p:sp>
        <p:nvSpPr>
          <p:cNvPr id="19" name="Rectangle 18"/>
          <p:cNvSpPr/>
          <p:nvPr/>
        </p:nvSpPr>
        <p:spPr>
          <a:xfrm>
            <a:off x="64148" y="1850329"/>
            <a:ext cx="5592748" cy="630942"/>
          </a:xfrm>
          <a:prstGeom prst="rect">
            <a:avLst/>
          </a:prstGeom>
          <a:noFill/>
        </p:spPr>
        <p:txBody>
          <a:bodyPr wrap="none" lIns="91440" tIns="45720" rIns="91440" bIns="45720">
            <a:spAutoFit/>
          </a:bodyPr>
          <a:lstStyle/>
          <a:p>
            <a:pPr algn="ctr"/>
            <a:r>
              <a:rPr lang="el-GR"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76061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54143" y="2075389"/>
            <a:ext cx="5592749" cy="630942"/>
          </a:xfrm>
          <a:prstGeom prst="rect">
            <a:avLst/>
          </a:prstGeom>
          <a:noFill/>
        </p:spPr>
        <p:txBody>
          <a:bodyPr wrap="none" lIns="91440" tIns="45720" rIns="91440" bIns="45720">
            <a:spAutoFit/>
          </a:bodyPr>
          <a:lstStyle/>
          <a:p>
            <a:pPr algn="ctr"/>
            <a:r>
              <a:rPr lang="el-GR"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41313" y="1694096"/>
            <a:ext cx="5858444" cy="3961441"/>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244394" y="2958661"/>
            <a:ext cx="5602614" cy="1938992"/>
          </a:xfrm>
          <a:prstGeom prst="rect">
            <a:avLst/>
          </a:prstGeom>
          <a:noFill/>
        </p:spPr>
        <p:txBody>
          <a:bodyPr wrap="square" rtlCol="0">
            <a:spAutoFit/>
          </a:bodyPr>
          <a:lstStyle/>
          <a:p>
            <a:pPr marL="285750" indent="-285750">
              <a:buFont typeface="Arial" panose="020B0604020202020204" pitchFamily="34" charset="0"/>
              <a:buChar char="•"/>
            </a:pPr>
            <a:r>
              <a:rPr lang="el-GR" sz="2000" dirty="0" smtClean="0"/>
              <a:t>Πριν τη συσκευασία σε χαρτοκιβώτια, τα μπουκάλια και τα πώματα περνούν από μηχανή ενισχυμένης θερμικής σφράγισης (‘</a:t>
            </a:r>
            <a:r>
              <a:rPr lang="en-GB" sz="2000" dirty="0" smtClean="0"/>
              <a:t>Super Sealer</a:t>
            </a:r>
            <a:r>
              <a:rPr lang="el-GR" sz="2000" dirty="0" smtClean="0"/>
              <a:t>’) ούτως ώστε να αποφευχθούν οι διαρροές και να δοθεί στους πελάτες μας ένα απαραβίαστο μπουκάλι και προϊόν.</a:t>
            </a:r>
            <a:endParaRPr lang="en-GB" sz="2000" dirty="0" smtClean="0"/>
          </a:p>
        </p:txBody>
      </p:sp>
    </p:spTree>
    <p:extLst>
      <p:ext uri="{BB962C8B-B14F-4D97-AF65-F5344CB8AC3E}">
        <p14:creationId xmlns:p14="http://schemas.microsoft.com/office/powerpoint/2010/main" val="19249057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509331" y="2075389"/>
            <a:ext cx="6065699" cy="677108"/>
          </a:xfrm>
          <a:prstGeom prst="rect">
            <a:avLst/>
          </a:prstGeom>
          <a:noFill/>
        </p:spPr>
        <p:txBody>
          <a:bodyPr wrap="none" lIns="91440" tIns="45720" rIns="91440" bIns="45720">
            <a:spAutoFit/>
          </a:bodyPr>
          <a:lstStyle/>
          <a:p>
            <a:pPr algn="ctr"/>
            <a:r>
              <a:rPr lang="el-GR" sz="37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7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8553348" y="2374995"/>
            <a:ext cx="3901205" cy="2591098"/>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411821" y="2932902"/>
            <a:ext cx="7122319" cy="2246769"/>
          </a:xfrm>
          <a:prstGeom prst="rect">
            <a:avLst/>
          </a:prstGeom>
          <a:noFill/>
        </p:spPr>
        <p:txBody>
          <a:bodyPr wrap="square" rtlCol="0">
            <a:spAutoFit/>
          </a:bodyPr>
          <a:lstStyle/>
          <a:p>
            <a:pPr marL="285750" indent="-285750">
              <a:buFont typeface="Arial" panose="020B0604020202020204" pitchFamily="34" charset="0"/>
              <a:buChar char="•"/>
            </a:pPr>
            <a:r>
              <a:rPr lang="el-GR" sz="2000" dirty="0" smtClean="0"/>
              <a:t>Κατόπιν, το τελικό προϊόν συσκευάζεται με ασφάλεια σε καινούργιες παλέτες και αποθηκεύεται στην αποθήκη μας που κατασκευάστηκε ειδικά για το σκοπό αυτό κοντά στο </a:t>
            </a:r>
            <a:r>
              <a:rPr lang="el-GR" sz="2000" dirty="0" err="1" smtClean="0"/>
              <a:t>Μπέρμινγκχαμ</a:t>
            </a:r>
            <a:r>
              <a:rPr lang="el-GR" sz="2000" dirty="0" smtClean="0"/>
              <a:t> της Αγγλίας.</a:t>
            </a:r>
            <a:endParaRPr lang="en-GB" sz="2000" dirty="0"/>
          </a:p>
          <a:p>
            <a:pPr marL="285750" indent="-285750">
              <a:buFont typeface="Arial" panose="020B0604020202020204" pitchFamily="34" charset="0"/>
              <a:buChar char="•"/>
            </a:pPr>
            <a:r>
              <a:rPr lang="el-GR" sz="2000" dirty="0" smtClean="0"/>
              <a:t>Όλα τα προϊόντα αποθηκεύονται σε εσωτερικό χώρο, τυλιγμένα σε πλαστική μεμβράνη παντός καιρού, μέχρι την ημέρα εξαγωγής τους.</a:t>
            </a:r>
            <a:r>
              <a:rPr lang="en-GB" sz="2000" dirty="0" smtClean="0"/>
              <a:t> </a:t>
            </a:r>
            <a:endParaRPr lang="en-GB" sz="2000" dirty="0"/>
          </a:p>
        </p:txBody>
      </p:sp>
    </p:spTree>
    <p:extLst>
      <p:ext uri="{BB962C8B-B14F-4D97-AF65-F5344CB8AC3E}">
        <p14:creationId xmlns:p14="http://schemas.microsoft.com/office/powerpoint/2010/main" val="9441311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54143" y="1911266"/>
            <a:ext cx="5592749" cy="630942"/>
          </a:xfrm>
          <a:prstGeom prst="rect">
            <a:avLst/>
          </a:prstGeom>
          <a:noFill/>
        </p:spPr>
        <p:txBody>
          <a:bodyPr wrap="none" lIns="91440" tIns="45720" rIns="91440" bIns="45720">
            <a:spAutoFit/>
          </a:bodyPr>
          <a:lstStyle/>
          <a:p>
            <a:pPr algn="ctr"/>
            <a:r>
              <a:rPr lang="el-GR"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Κατασκευάζεται στην Αγγλία</a:t>
            </a:r>
            <a:endParaRPr lang="en-GB" sz="35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98211" y="1727432"/>
            <a:ext cx="2901546" cy="3868727"/>
          </a:xfrm>
          <a:prstGeom prst="rect">
            <a:avLst/>
          </a:prstGeom>
          <a:ln w="57150" cap="sq">
            <a:solidFill>
              <a:schemeClr val="accent5"/>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31594" y="1714554"/>
            <a:ext cx="2917117" cy="3889489"/>
          </a:xfrm>
          <a:prstGeom prst="rect">
            <a:avLst/>
          </a:prstGeom>
          <a:ln w="57150" cap="sq">
            <a:solidFill>
              <a:schemeClr val="accent5"/>
            </a:solidFill>
            <a:prstDash val="solid"/>
            <a:miter lim="800000"/>
          </a:ln>
          <a:effectLst>
            <a:outerShdw blurRad="50800" dist="38100" dir="2700000" algn="tl" rotWithShape="0">
              <a:srgbClr val="000000">
                <a:alpha val="43000"/>
              </a:srgbClr>
            </a:outerShdw>
          </a:effectLst>
        </p:spPr>
      </p:pic>
      <p:sp>
        <p:nvSpPr>
          <p:cNvPr id="20" name="TextBox 19"/>
          <p:cNvSpPr txBox="1"/>
          <p:nvPr/>
        </p:nvSpPr>
        <p:spPr>
          <a:xfrm>
            <a:off x="411821" y="2726844"/>
            <a:ext cx="4910456" cy="2554545"/>
          </a:xfrm>
          <a:prstGeom prst="rect">
            <a:avLst/>
          </a:prstGeom>
          <a:noFill/>
        </p:spPr>
        <p:txBody>
          <a:bodyPr wrap="square" rtlCol="0">
            <a:spAutoFit/>
          </a:bodyPr>
          <a:lstStyle/>
          <a:p>
            <a:pPr marL="285750" indent="-285750">
              <a:buFont typeface="Arial" panose="020B0604020202020204" pitchFamily="34" charset="0"/>
              <a:buChar char="•"/>
            </a:pPr>
            <a:r>
              <a:rPr lang="el-GR" sz="2000" dirty="0" smtClean="0"/>
              <a:t>Το τελικό προϊόν ελέγχεται κι εγκρίνεται ότι τηρεί τα αναμενόμενα υψηλά πρότυπα ποιότητας, διασφαλίζοντας ότι όλα είναι στην εντέλεια πριν τη φόρτωση.</a:t>
            </a:r>
            <a:endParaRPr lang="en-GB" sz="2000" dirty="0" smtClean="0"/>
          </a:p>
          <a:p>
            <a:pPr marL="285750" indent="-285750">
              <a:buFont typeface="Arial" panose="020B0604020202020204" pitchFamily="34" charset="0"/>
              <a:buChar char="•"/>
            </a:pPr>
            <a:r>
              <a:rPr lang="el-GR" sz="2000" dirty="0" smtClean="0"/>
              <a:t>Κατόπιν, φορτώνεται σε εμπορευματοκιβώτια για την αποστολή του στους πελάτες μας στην Κύπρο και σε άλλες χώρες.</a:t>
            </a:r>
            <a:endParaRPr lang="en-GB" sz="2000" dirty="0"/>
          </a:p>
        </p:txBody>
      </p:sp>
    </p:spTree>
    <p:extLst>
      <p:ext uri="{BB962C8B-B14F-4D97-AF65-F5344CB8AC3E}">
        <p14:creationId xmlns:p14="http://schemas.microsoft.com/office/powerpoint/2010/main" val="1795832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82089" y="2327185"/>
            <a:ext cx="5905367" cy="2800767"/>
          </a:xfrm>
          <a:prstGeom prst="rect">
            <a:avLst/>
          </a:prstGeom>
          <a:noFill/>
        </p:spPr>
        <p:txBody>
          <a:bodyPr wrap="square" lIns="91440" tIns="45720" rIns="91440" bIns="45720">
            <a:spAutoFit/>
          </a:bodyPr>
          <a:lstStyle/>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 Automotive:</a:t>
            </a:r>
          </a:p>
          <a:p>
            <a:pPr algn="ctr"/>
            <a:r>
              <a:rPr lang="el-GR" sz="4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Λιπαντικά για όλους τους τομείς δραστηριότητας</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284391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9" descr="C:\Users\mgundel\AppData\Local\Microsoft\Windows\Temporary Internet Files\Content.Outlook\QZUZISLY\Exol image group - Jan 2012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0288" y="1374117"/>
            <a:ext cx="5779774" cy="4553100"/>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70420" y="2526079"/>
            <a:ext cx="5905367" cy="2800767"/>
          </a:xfrm>
          <a:prstGeom prst="rect">
            <a:avLst/>
          </a:prstGeom>
          <a:noFill/>
        </p:spPr>
        <p:txBody>
          <a:bodyPr wrap="square" lIns="91440" tIns="45720" rIns="91440" bIns="45720">
            <a:spAutoFit/>
          </a:bodyPr>
          <a:lstStyle/>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 Automotive:</a:t>
            </a:r>
          </a:p>
          <a:p>
            <a:pPr algn="ctr"/>
            <a:r>
              <a:rPr lang="el-GR" sz="4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Λιπαντικά για όλους τους τομείς δραστηριότητας</a:t>
            </a:r>
            <a:endParaRPr lang="en-GB"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1158594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44950"/>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1289538" y="2826658"/>
            <a:ext cx="5125547" cy="1446550"/>
          </a:xfrm>
          <a:prstGeom prst="rect">
            <a:avLst/>
          </a:prstGeom>
          <a:noFill/>
        </p:spPr>
        <p:txBody>
          <a:bodyPr wrap="square" lIns="91440" tIns="45720" rIns="91440" bIns="45720">
            <a:spAutoFit/>
          </a:bodyPr>
          <a:lstStyle/>
          <a:p>
            <a:pPr algn="ctr"/>
            <a:r>
              <a:rPr lang="el-GR"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Βασικά Λάδια</a:t>
            </a:r>
          </a:p>
          <a:p>
            <a:pPr algn="ctr"/>
            <a:r>
              <a:rPr lang="el-GR"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Κινητήρα</a:t>
            </a:r>
            <a:r>
              <a:rPr lang="el-GR"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l-GR"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της </a:t>
            </a: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570120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5149" y="1479917"/>
            <a:ext cx="3378384" cy="433530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93877" y="2521359"/>
            <a:ext cx="2737421" cy="2686790"/>
          </a:xfrm>
          <a:prstGeom prst="rect">
            <a:avLst/>
          </a:prstGeom>
        </p:spPr>
      </p:pic>
      <p:sp>
        <p:nvSpPr>
          <p:cNvPr id="8" name="Rectangle 7"/>
          <p:cNvSpPr/>
          <p:nvPr/>
        </p:nvSpPr>
        <p:spPr>
          <a:xfrm>
            <a:off x="188889" y="1850329"/>
            <a:ext cx="6657388" cy="4131900"/>
          </a:xfrm>
          <a:prstGeom prst="rect">
            <a:avLst/>
          </a:prstGeom>
        </p:spPr>
        <p:txBody>
          <a:bodyPr wrap="square">
            <a:spAutoFit/>
          </a:bodyPr>
          <a:lstStyle/>
          <a:p>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Ημισυνθετικό πολύτιμο λάδι κινητήρα που πληροί τις προδιαγραφές των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ACEA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και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API</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που απαιτούνται από μεγάλο αριθμό αυτοκινήτων κι ελαφρών εμπορικών οχημάτων. Το</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FTNC 10W-40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έχει σχεδιαστεί για να ανταπεξέλθει σε αυτές τις προκλήσεις και κατασκευάζεται από ένα ισορροπημένο μείγμα ορυκτής και συνθετικής βάσης εξαίρετης ποιότητας με αποτέλεσμα ένα λάδι κινητήρα υψηλής ποιότητας με εξαιρετικές ιδιότητες.</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Η εκ φύσεως υψηλότερη λιπαντικότητα που προσφέρει μειώνει την εσωτερική τριβή που μειώνει τη φθορά του κινητήρα και βελτιώνει την οικονομία καυσίμων. Προσφέρει εξαιρετική απόδοση σταθερού ιξώδες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stay</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in</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grade</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για ευρύ φάσμα μοντέρνων κινητήρων</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endPar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Το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 10W-40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είναι κατάλληλο για ατμοσφαιρικούς και υπερτροφοδοτούμενους κινητήρες υψηλής πίεσης, ντίζελ και βενζίνης, σε ιδιωτικά αυτοκίνητα κι ελαφρά εμπορικά οχήματα. Είναι αναμίξιμο με όλα τα λάδια κινητήρα συνθετικής και ορυκτής βάσης.</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sz="1700" dirty="0">
              <a:solidFill>
                <a:schemeClr val="accent5">
                  <a:lumMod val="50000"/>
                </a:schemeClr>
              </a:solidFill>
            </a:endParaRPr>
          </a:p>
        </p:txBody>
      </p:sp>
    </p:spTree>
    <p:extLst>
      <p:ext uri="{BB962C8B-B14F-4D97-AF65-F5344CB8AC3E}">
        <p14:creationId xmlns:p14="http://schemas.microsoft.com/office/powerpoint/2010/main" val="2167055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9439" y="1380975"/>
            <a:ext cx="3542764" cy="45462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65194" y="1615510"/>
            <a:ext cx="2931756" cy="2877531"/>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419474764"/>
              </p:ext>
            </p:extLst>
          </p:nvPr>
        </p:nvGraphicFramePr>
        <p:xfrm>
          <a:off x="5389372" y="4530404"/>
          <a:ext cx="3075807" cy="975360"/>
        </p:xfrm>
        <a:graphic>
          <a:graphicData uri="http://schemas.openxmlformats.org/drawingml/2006/table">
            <a:tbl>
              <a:tblPr>
                <a:tableStyleId>{5C22544A-7EE6-4342-B048-85BDC9FD1C3A}</a:tableStyleId>
              </a:tblPr>
              <a:tblGrid>
                <a:gridCol w="1499115"/>
                <a:gridCol w="1576692"/>
              </a:tblGrid>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API</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SL/CF</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ACEA</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A3/B3, A3/B4</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VW </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502.00/505.00</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MB </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229.1</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0" name="Rectangle 9"/>
          <p:cNvSpPr/>
          <p:nvPr/>
        </p:nvSpPr>
        <p:spPr>
          <a:xfrm>
            <a:off x="201768" y="2155762"/>
            <a:ext cx="4745370" cy="2862322"/>
          </a:xfrm>
          <a:prstGeom prst="rect">
            <a:avLst/>
          </a:prstGeom>
        </p:spPr>
        <p:txBody>
          <a:bodyPr wrap="square">
            <a:spAutoFit/>
          </a:bodyPr>
          <a:lstStyle/>
          <a:p>
            <a:pPr>
              <a:spcAft>
                <a:spcPts val="0"/>
              </a:spcAft>
              <a:tabLst>
                <a:tab pos="2865755" algn="ctr"/>
                <a:tab pos="5731510" algn="r"/>
              </a:tabLst>
            </a:pPr>
            <a:endParaRPr lang="en-GB" b="1"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spcAft>
                <a:spcPts val="0"/>
              </a:spcAft>
              <a:tabLst>
                <a:tab pos="2865755" algn="ctr"/>
                <a:tab pos="5731510" algn="r"/>
              </a:tabLst>
            </a:pPr>
            <a:r>
              <a:rPr lang="en-GB" b="1"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Κατάλληλο για ευρύ φάσμα οχημάτων</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Ιδιότητες σταθερού ιξώδες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stay</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in</a:t>
            </a:r>
            <a:r>
              <a:rPr lang="el-GR"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grade</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tabLst>
                <a:tab pos="2865755" algn="ctr"/>
                <a:tab pos="5731510" algn="r"/>
              </a:tabLst>
            </a:pPr>
            <a:r>
              <a:rPr lang="el-GR"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Εξαιρετική σταθερότητα σε ψηλές και χαμηλές θερμοκρασίες</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Βελτιωμένη κατανάλωση λαδιού κι εκπομπής ρύπων</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Ανώτερη απόδοση σε σχέση με συνηθισμένα λάδια ορυκτής βάσης</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18"/>
          <p:cNvSpPr/>
          <p:nvPr/>
        </p:nvSpPr>
        <p:spPr>
          <a:xfrm>
            <a:off x="206935" y="2052517"/>
            <a:ext cx="2289152" cy="461665"/>
          </a:xfrm>
          <a:prstGeom prst="rect">
            <a:avLst/>
          </a:prstGeom>
          <a:noFill/>
        </p:spPr>
        <p:txBody>
          <a:bodyPr wrap="none" lIns="91440" tIns="45720" rIns="91440" bIns="45720">
            <a:spAutoFit/>
          </a:bodyPr>
          <a:lstStyle/>
          <a:p>
            <a:pPr algn="ctr"/>
            <a:r>
              <a:rPr lang="el-GR"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Πλεονεκτήματα</a:t>
            </a:r>
            <a:r>
              <a:rPr lang="en-GB"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169808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0193" y="1414970"/>
            <a:ext cx="3636403" cy="460240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17055" y="1777855"/>
            <a:ext cx="2391973" cy="2347731"/>
          </a:xfrm>
          <a:prstGeom prst="rect">
            <a:avLst/>
          </a:prstGeom>
        </p:spPr>
      </p:pic>
      <p:sp>
        <p:nvSpPr>
          <p:cNvPr id="5" name="Rectangle 4"/>
          <p:cNvSpPr/>
          <p:nvPr/>
        </p:nvSpPr>
        <p:spPr>
          <a:xfrm>
            <a:off x="148107" y="2086625"/>
            <a:ext cx="7064061" cy="3259097"/>
          </a:xfrm>
          <a:prstGeom prst="rect">
            <a:avLst/>
          </a:prstGeom>
        </p:spPr>
        <p:txBody>
          <a:bodyPr wrap="square">
            <a:spAutoFit/>
          </a:bodyPr>
          <a:lstStyle/>
          <a:p>
            <a:pPr>
              <a:lnSpc>
                <a:spcPct val="115000"/>
              </a:lnSpc>
              <a:spcAft>
                <a:spcPts val="0"/>
              </a:spcAf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Το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 SHPD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E7 15W-40 </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είναι λάδι κινητήρα ντίζελ βαριάς χρήσης που ενσωματώνει τεχνολογία πρόσθετων νέας γενιάς. Χρησιμοποιεί καινοτόμα</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χημεία διάσπασης που αντιπροσωπεύει σημαντική αναβάθμιση στην απόδοση σε σχέση με τα πιο παραδοσιακά λιπαντικά κινητήρα. Το </a:t>
            </a:r>
            <a:r>
              <a:rPr lang="en-GB" dirty="0" smtClean="0">
                <a:solidFill>
                  <a:schemeClr val="accent5">
                    <a:lumMod val="50000"/>
                  </a:schemeClr>
                </a:solidFill>
                <a:latin typeface="Calibri" panose="020F0502020204030204" pitchFamily="34" charset="0"/>
                <a:ea typeface="Times New Roman" panose="02020603050405020304" pitchFamily="18" charset="0"/>
                <a:cs typeface="Times New Roman" panose="02020603050405020304" pitchFamily="18" charset="0"/>
              </a:rPr>
              <a:t>FTNC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E7 15W-40 </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προσφέρει σημαντικά βελτιωμένες ιδιότητες διαχείρισης αιθάλης και μεγαλύτερη προστασία για εξαρτήματα κρίσιμης σημασίας, όπως είναι τα έδρανα στροφαλοφόρου, οι υπερτροφοδότες και τα συστήματα λειτουργίας των βαλβίδων. Προσφέρει βελτιωμένη ροή μέσω των φίλτρων λαδιού, εμποδίζοντας την παράκαμψη και τα συναφή προβλήματά της</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27946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0193" y="1414970"/>
            <a:ext cx="3636403" cy="460240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22151" y="1659432"/>
            <a:ext cx="2136162" cy="209665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630429284"/>
              </p:ext>
            </p:extLst>
          </p:nvPr>
        </p:nvGraphicFramePr>
        <p:xfrm>
          <a:off x="4202879" y="1534123"/>
          <a:ext cx="2999672" cy="4053840"/>
        </p:xfrm>
        <a:graphic>
          <a:graphicData uri="http://schemas.openxmlformats.org/drawingml/2006/table">
            <a:tbl>
              <a:tblPr>
                <a:tableStyleId>{5C22544A-7EE6-4342-B048-85BDC9FD1C3A}</a:tableStyleId>
              </a:tblPr>
              <a:tblGrid>
                <a:gridCol w="1113769"/>
                <a:gridCol w="1885903"/>
              </a:tblGrid>
              <a:tr h="207709">
                <a:tc>
                  <a:txBody>
                    <a:bodyPr/>
                    <a:lstStyle/>
                    <a:p>
                      <a:pPr>
                        <a:spcAft>
                          <a:spcPts val="0"/>
                        </a:spcAft>
                        <a:tabLst>
                          <a:tab pos="2865755" algn="ctr"/>
                          <a:tab pos="5731510" algn="r"/>
                        </a:tabLst>
                      </a:pPr>
                      <a:r>
                        <a:rPr lang="en-GB" sz="1400" dirty="0">
                          <a:ln>
                            <a:solidFill>
                              <a:schemeClr val="bg1"/>
                            </a:solidFill>
                          </a:ln>
                          <a:solidFill>
                            <a:schemeClr val="bg1"/>
                          </a:solidFill>
                          <a:effectLst/>
                        </a:rPr>
                        <a:t>API</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fr-FR" sz="1400" dirty="0">
                          <a:ln>
                            <a:solidFill>
                              <a:schemeClr val="bg1"/>
                            </a:solidFill>
                          </a:ln>
                          <a:solidFill>
                            <a:schemeClr val="bg1"/>
                          </a:solidFill>
                          <a:effectLst/>
                        </a:rPr>
                        <a:t>CI-4/SL, CF</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dirty="0">
                          <a:ln>
                            <a:solidFill>
                              <a:schemeClr val="bg1"/>
                            </a:solidFill>
                          </a:ln>
                          <a:solidFill>
                            <a:schemeClr val="bg1"/>
                          </a:solidFill>
                          <a:effectLst/>
                        </a:rPr>
                        <a:t>ACEA</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E7, A3/B3, A3/B4</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415418">
                <a:tc>
                  <a:txBody>
                    <a:bodyPr/>
                    <a:lstStyle/>
                    <a:p>
                      <a:pPr>
                        <a:spcAft>
                          <a:spcPts val="0"/>
                        </a:spcAft>
                        <a:tabLst>
                          <a:tab pos="2865755" algn="ctr"/>
                          <a:tab pos="5731510" algn="r"/>
                        </a:tabLst>
                      </a:pPr>
                      <a:r>
                        <a:rPr lang="en-GB" sz="1400">
                          <a:ln>
                            <a:solidFill>
                              <a:schemeClr val="bg1"/>
                            </a:solidFill>
                          </a:ln>
                          <a:solidFill>
                            <a:schemeClr val="bg1"/>
                          </a:solidFill>
                          <a:effectLst/>
                        </a:rPr>
                        <a:t>Mercedes Benz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228.3, 229.1</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415418">
                <a:tc>
                  <a:txBody>
                    <a:bodyPr/>
                    <a:lstStyle/>
                    <a:p>
                      <a:pPr>
                        <a:spcAft>
                          <a:spcPts val="0"/>
                        </a:spcAft>
                        <a:tabLst>
                          <a:tab pos="2865755" algn="ctr"/>
                          <a:tab pos="5731510" algn="r"/>
                        </a:tabLst>
                      </a:pPr>
                      <a:r>
                        <a:rPr lang="en-GB" sz="1400">
                          <a:ln>
                            <a:solidFill>
                              <a:schemeClr val="bg1"/>
                            </a:solidFill>
                          </a:ln>
                          <a:solidFill>
                            <a:schemeClr val="bg1"/>
                          </a:solidFill>
                          <a:effectLst/>
                        </a:rPr>
                        <a:t>Cummins</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CES 20078 </a:t>
                      </a:r>
                      <a:r>
                        <a:rPr lang="en-GB" sz="1400" baseline="0" dirty="0" smtClean="0">
                          <a:ln>
                            <a:solidFill>
                              <a:schemeClr val="bg1"/>
                            </a:solidFill>
                          </a:ln>
                          <a:solidFill>
                            <a:schemeClr val="bg1"/>
                          </a:solidFill>
                          <a:effectLst/>
                        </a:rPr>
                        <a:t> </a:t>
                      </a:r>
                      <a:endParaRPr lang="en-GB" sz="1400" dirty="0">
                        <a:ln>
                          <a:solidFill>
                            <a:schemeClr val="bg1"/>
                          </a:solidFill>
                        </a:ln>
                        <a:solidFill>
                          <a:schemeClr val="bg1"/>
                        </a:solidFill>
                        <a:effectLst/>
                      </a:endParaRPr>
                    </a:p>
                    <a:p>
                      <a:pPr>
                        <a:spcAft>
                          <a:spcPts val="0"/>
                        </a:spcAft>
                        <a:tabLst>
                          <a:tab pos="2865755" algn="ctr"/>
                          <a:tab pos="5731510" algn="r"/>
                        </a:tabLst>
                      </a:pPr>
                      <a:r>
                        <a:rPr lang="en-GB" sz="1400" dirty="0">
                          <a:ln>
                            <a:solidFill>
                              <a:schemeClr val="bg1"/>
                            </a:solidFill>
                          </a:ln>
                          <a:solidFill>
                            <a:schemeClr val="bg1"/>
                          </a:solidFill>
                          <a:effectLst/>
                        </a:rPr>
                        <a:t>CES 20071/72/76/77</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MAN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M3275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MTU</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Type 2</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Mack</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smtClean="0">
                          <a:ln>
                            <a:solidFill>
                              <a:schemeClr val="bg1"/>
                            </a:solidFill>
                          </a:ln>
                          <a:solidFill>
                            <a:schemeClr val="bg1"/>
                          </a:solidFill>
                          <a:effectLst/>
                        </a:rPr>
                        <a:t>EO-N</a:t>
                      </a:r>
                      <a:r>
                        <a:rPr lang="en-GB" sz="1400" baseline="0" dirty="0" smtClean="0">
                          <a:ln>
                            <a:solidFill>
                              <a:schemeClr val="bg1"/>
                            </a:solidFill>
                          </a:ln>
                          <a:solidFill>
                            <a:schemeClr val="bg1"/>
                          </a:solidFill>
                          <a:effectLst/>
                        </a:rPr>
                        <a:t> / </a:t>
                      </a:r>
                      <a:r>
                        <a:rPr lang="en-GB" sz="1400" dirty="0" smtClean="0">
                          <a:ln>
                            <a:solidFill>
                              <a:schemeClr val="bg1"/>
                            </a:solidFill>
                          </a:ln>
                          <a:solidFill>
                            <a:schemeClr val="bg1"/>
                          </a:solidFill>
                          <a:effectLst/>
                        </a:rPr>
                        <a:t>EO-M </a:t>
                      </a:r>
                      <a:r>
                        <a:rPr lang="en-GB" sz="1400" dirty="0">
                          <a:ln>
                            <a:solidFill>
                              <a:schemeClr val="bg1"/>
                            </a:solidFill>
                          </a:ln>
                          <a:solidFill>
                            <a:schemeClr val="bg1"/>
                          </a:solidFill>
                          <a:effectLst/>
                        </a:rPr>
                        <a:t>Plus</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Volvo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smtClean="0">
                          <a:ln>
                            <a:solidFill>
                              <a:schemeClr val="bg1"/>
                            </a:solidFill>
                          </a:ln>
                          <a:solidFill>
                            <a:schemeClr val="bg1"/>
                          </a:solidFill>
                          <a:effectLst/>
                        </a:rPr>
                        <a:t>VDS-3</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Renault </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RVI </a:t>
                      </a:r>
                      <a:r>
                        <a:rPr lang="en-GB" sz="1400" dirty="0" smtClean="0">
                          <a:ln>
                            <a:solidFill>
                              <a:schemeClr val="bg1"/>
                            </a:solidFill>
                          </a:ln>
                          <a:solidFill>
                            <a:schemeClr val="bg1"/>
                          </a:solidFill>
                          <a:effectLst/>
                        </a:rPr>
                        <a:t>RLD-2, </a:t>
                      </a:r>
                      <a:r>
                        <a:rPr lang="en-GB" sz="1400" dirty="0">
                          <a:ln>
                            <a:solidFill>
                              <a:schemeClr val="bg1"/>
                            </a:solidFill>
                          </a:ln>
                          <a:solidFill>
                            <a:schemeClr val="bg1"/>
                          </a:solidFill>
                          <a:effectLst/>
                        </a:rPr>
                        <a:t>RLD</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Global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DHD-1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ZF</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TE-ML 04C / 07C</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dirty="0">
                          <a:ln>
                            <a:solidFill>
                              <a:schemeClr val="bg1"/>
                            </a:solidFill>
                          </a:ln>
                          <a:solidFill>
                            <a:schemeClr val="bg1"/>
                          </a:solidFill>
                          <a:effectLst/>
                        </a:rPr>
                        <a:t>Caterpillar</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ECF-2, ECF-1-a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Allison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C4</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Detroit Diesel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DDC 93K215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JASO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207709">
                <a:tc>
                  <a:txBody>
                    <a:bodyPr/>
                    <a:lstStyle/>
                    <a:p>
                      <a:pPr>
                        <a:spcAft>
                          <a:spcPts val="0"/>
                        </a:spcAft>
                        <a:tabLst>
                          <a:tab pos="2865755" algn="ctr"/>
                          <a:tab pos="5731510" algn="r"/>
                        </a:tabLst>
                      </a:pPr>
                      <a:r>
                        <a:rPr lang="en-GB" sz="1400">
                          <a:ln>
                            <a:solidFill>
                              <a:schemeClr val="bg1"/>
                            </a:solidFill>
                          </a:ln>
                          <a:solidFill>
                            <a:schemeClr val="bg1"/>
                          </a:solidFill>
                          <a:effectLst/>
                        </a:rPr>
                        <a:t>Deutz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DQC III-10</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bl>
          </a:graphicData>
        </a:graphic>
      </p:graphicFrame>
      <p:sp>
        <p:nvSpPr>
          <p:cNvPr id="19" name="Rectangle 18"/>
          <p:cNvSpPr/>
          <p:nvPr/>
        </p:nvSpPr>
        <p:spPr>
          <a:xfrm>
            <a:off x="86603" y="1828466"/>
            <a:ext cx="3999965" cy="4044184"/>
          </a:xfrm>
          <a:prstGeom prst="rect">
            <a:avLst/>
          </a:prstGeom>
        </p:spPr>
        <p:txBody>
          <a:bodyPr wrap="square">
            <a:spAutoFit/>
          </a:bodyPr>
          <a:lstStyle/>
          <a:p>
            <a:pPr>
              <a:spcAft>
                <a:spcPts val="0"/>
              </a:spcAft>
            </a:pPr>
            <a:r>
              <a:rPr lang="en-GB" dirty="0">
                <a:latin typeface="Calibri" panose="020F0502020204030204" pitchFamily="34" charset="0"/>
                <a:ea typeface="Calibri" panose="020F0502020204030204" pitchFamily="34" charset="0"/>
                <a:cs typeface="Arial" panose="020B0604020202020204" pitchFamily="34" charset="0"/>
              </a:rPr>
              <a:t> </a:t>
            </a:r>
            <a:endParaRPr lang="en-GB" dirty="0" smtClean="0">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 </a:t>
            </a:r>
            <a:endPar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Σημαντικά βελτιωμένες ιδιότητες διαχείρισης αιθάλης</a:t>
            </a:r>
            <a:endParaRPr lang="en-GB" sz="16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Συμβάλλει στην αποτελεσματική διήθηση λαδιού</a:t>
            </a:r>
            <a:endParaRPr lang="en-GB" sz="16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Βελτιωμένη προστασία εξαρτημάτων κινητήρα</a:t>
            </a:r>
            <a:endParaRPr lang="en-GB" sz="16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Εξαιρετική καθαριότητα κινητήρα κι έλεγχος οξείδωσης</a:t>
            </a: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Μειωμένες διακοπές λειτουργίας λόγω έκτακτων περιστατικών συντήρησης</a:t>
            </a:r>
            <a:r>
              <a:rPr lang="en-GB"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 </a:t>
            </a:r>
            <a:endPar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0"/>
              </a:spcAft>
              <a:buFont typeface="Symbol" panose="05050102010706020507" pitchFamily="18" charset="2"/>
              <a:buChar char=""/>
            </a:pPr>
            <a:r>
              <a:rPr lang="el-GR"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Ιδιότητες για μεγάλα χρονικά διαστήματα αποστράγγισης λαδιο</a:t>
            </a:r>
            <a:r>
              <a:rPr lang="el-GR" sz="160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ύ</a:t>
            </a:r>
            <a:endParaRPr lang="en-GB" sz="16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21" name="Rectangle 20"/>
          <p:cNvSpPr/>
          <p:nvPr/>
        </p:nvSpPr>
        <p:spPr>
          <a:xfrm>
            <a:off x="145218" y="1958660"/>
            <a:ext cx="2358081" cy="461665"/>
          </a:xfrm>
          <a:prstGeom prst="rect">
            <a:avLst/>
          </a:prstGeom>
          <a:noFill/>
        </p:spPr>
        <p:txBody>
          <a:bodyPr wrap="none" lIns="91440" tIns="45720" rIns="91440" bIns="45720">
            <a:spAutoFit/>
          </a:bodyPr>
          <a:lstStyle/>
          <a:p>
            <a:pPr algn="ctr"/>
            <a:r>
              <a:rPr lang="el-GR" sz="2400" b="1" u="sng"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Πλεονεκτήματα </a:t>
            </a:r>
            <a:r>
              <a:rPr lang="en-GB"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355596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6449" y="1257330"/>
            <a:ext cx="3761512" cy="476064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16710" y="1705233"/>
            <a:ext cx="2712813" cy="2662638"/>
          </a:xfrm>
          <a:prstGeom prst="rect">
            <a:avLst/>
          </a:prstGeom>
        </p:spPr>
      </p:pic>
      <p:sp>
        <p:nvSpPr>
          <p:cNvPr id="5" name="Rectangle 4"/>
          <p:cNvSpPr/>
          <p:nvPr/>
        </p:nvSpPr>
        <p:spPr>
          <a:xfrm>
            <a:off x="214714" y="2015860"/>
            <a:ext cx="6596393" cy="3493264"/>
          </a:xfrm>
          <a:prstGeom prst="rect">
            <a:avLst/>
          </a:prstGeom>
        </p:spPr>
        <p:txBody>
          <a:bodyPr wrap="square">
            <a:spAutoFit/>
          </a:bodyPr>
          <a:lstStyle/>
          <a:p>
            <a:pPr>
              <a:spcAft>
                <a:spcPts val="0"/>
              </a:spcAft>
              <a:tabLst>
                <a:tab pos="2865755" algn="ctr"/>
                <a:tab pos="5731510" algn="r"/>
              </a:tabLst>
            </a:pP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Το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SHPD </a:t>
            </a:r>
            <a:r>
              <a:rPr lang="en-GB" sz="170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E9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15W-40</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της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είναι το πιο πρόσφατο λάδι κινητήρα ντίζελ βαριάς χρήσης. </a:t>
            </a:r>
            <a:r>
              <a:rPr lang="el-GR" sz="170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Είναι νέας γενιάς Εξαιρετικά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Υψηλής Απόδοσης και συνθέτηκε για να πληροί τις πιο πρόσφατες απαιτήσεις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Euro </a:t>
            </a:r>
            <a:r>
              <a:rPr lang="en-GB" sz="170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5 &amp; 6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για χαμηλές εκπομπές ρύπων. Αυτό το προηγμένο λιπαντικό χρησιμοποιεί την πιο πρόσφατη τεχνολογία πρόσθετων </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mid</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SAPS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που υποβοηθά στην προστασία ευαίσθητων συστημάτων μετεπεξεργασίας που βρίσκονται</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l-GR"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σε πολλά μοντέρνα οχήματα βαριάς χρήσης</a:t>
            </a:r>
            <a:r>
              <a:rPr lang="en-GB" sz="170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p>
          <a:p>
            <a:pPr>
              <a:spcAft>
                <a:spcPts val="0"/>
              </a:spcAft>
              <a:tabLst>
                <a:tab pos="2865755" algn="ctr"/>
                <a:tab pos="5731510" algn="r"/>
              </a:tabLst>
            </a:pPr>
            <a:endParaRPr lang="en-GB" sz="170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a:p>
            <a:pPr>
              <a:spcAft>
                <a:spcPts val="0"/>
              </a:spcAft>
              <a:tabLst>
                <a:tab pos="2865755" algn="ctr"/>
                <a:tab pos="5731510" algn="r"/>
              </a:tabLst>
            </a:pP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SHPD </a:t>
            </a:r>
            <a:r>
              <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E9 15W-40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έχει ευρύ φάσμα εφαρμογής, συμπεριλαμβάνοντας τους κατασκευαστές αρχικού εξοπλισμού (ΚΑΕ) όπως</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Volvo, Scania, Renault, Mercedes, DAF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και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MAN</a:t>
            </a:r>
            <a:r>
              <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Είναι επίσης η ιδεώδης επιλογή για πολλά λεωφορεία, τρακτέρ και οχήματα εκτός δρόμου, ειδικά όπου χρησιμοποιούνται οι πιο πρόσφατοι κινητήρες χαμηλών ρύπων</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endParaRPr lang="en-GB" sz="17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013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6449" y="1257330"/>
            <a:ext cx="3761512" cy="476064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08031" y="3355651"/>
            <a:ext cx="2308471" cy="2265775"/>
          </a:xfrm>
          <a:prstGeom prst="rect">
            <a:avLst/>
          </a:prstGeom>
        </p:spPr>
      </p:pic>
      <p:sp>
        <p:nvSpPr>
          <p:cNvPr id="8" name="Rectangle 7"/>
          <p:cNvSpPr/>
          <p:nvPr/>
        </p:nvSpPr>
        <p:spPr>
          <a:xfrm>
            <a:off x="121213" y="1748807"/>
            <a:ext cx="4223612" cy="4147289"/>
          </a:xfrm>
          <a:prstGeom prst="rect">
            <a:avLst/>
          </a:prstGeom>
        </p:spPr>
        <p:txBody>
          <a:bodyPr wrap="square">
            <a:spAutoFit/>
          </a:bodyPr>
          <a:lstStyle/>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Σύνθεση χαμηλής τέφρας προστατεύει τους καταλύτες και τα φίλτρα σωματιδίων</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Προσφέρει βελτιωμένη προστασία φθοράς και διάσπαση αιθάλης συγκριτικά με προηγούμενες προδιαγραφές</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Εξαιρετικά ανθεκτικό στη θερμική διάσπαση</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Αναδρομικά συμβατό με πιο παλιά μοντέλα</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Δυνατότητα </a:t>
            </a:r>
            <a:r>
              <a:rPr lang="el-GR" sz="175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για μεγάλα χρονικά διαστήματα αποστράγγισης </a:t>
            </a:r>
            <a:r>
              <a:rPr lang="el-GR" sz="175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λαδιού</a:t>
            </a:r>
            <a:endParaRPr lang="en-GB" sz="175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171550208"/>
              </p:ext>
            </p:extLst>
          </p:nvPr>
        </p:nvGraphicFramePr>
        <p:xfrm>
          <a:off x="4194603" y="1850329"/>
          <a:ext cx="3348299" cy="2987040"/>
        </p:xfrm>
        <a:graphic>
          <a:graphicData uri="http://schemas.openxmlformats.org/drawingml/2006/table">
            <a:tbl>
              <a:tblPr>
                <a:tableStyleId>{5C22544A-7EE6-4342-B048-85BDC9FD1C3A}</a:tableStyleId>
              </a:tblPr>
              <a:tblGrid>
                <a:gridCol w="1183001"/>
                <a:gridCol w="2165298"/>
              </a:tblGrid>
              <a:tr h="0">
                <a:tc>
                  <a:txBody>
                    <a:bodyPr/>
                    <a:lstStyle/>
                    <a:p>
                      <a:pPr>
                        <a:spcAft>
                          <a:spcPts val="0"/>
                        </a:spcAft>
                        <a:tabLst>
                          <a:tab pos="2865755" algn="ctr"/>
                          <a:tab pos="5731510" algn="r"/>
                        </a:tabLst>
                      </a:pPr>
                      <a:r>
                        <a:rPr lang="en-GB" sz="1400" dirty="0">
                          <a:ln>
                            <a:solidFill>
                              <a:schemeClr val="bg1"/>
                            </a:solidFill>
                          </a:ln>
                          <a:solidFill>
                            <a:schemeClr val="bg1"/>
                          </a:solidFill>
                          <a:effectLst/>
                        </a:rPr>
                        <a:t>API</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US" sz="1400">
                          <a:ln>
                            <a:solidFill>
                              <a:schemeClr val="bg1"/>
                            </a:solidFill>
                          </a:ln>
                          <a:solidFill>
                            <a:schemeClr val="bg1"/>
                          </a:solidFill>
                          <a:effectLst/>
                        </a:rPr>
                        <a:t>CJ-4/CI-4+/CI-4, </a:t>
                      </a:r>
                      <a:r>
                        <a:rPr lang="fr-FR" sz="1400">
                          <a:ln>
                            <a:solidFill>
                              <a:schemeClr val="bg1"/>
                            </a:solidFill>
                          </a:ln>
                          <a:solidFill>
                            <a:schemeClr val="bg1"/>
                          </a:solidFill>
                          <a:effectLst/>
                        </a:rPr>
                        <a:t>SM/CF</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ACEA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E9, E7</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Mercedes Benz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228.31</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dirty="0">
                          <a:ln>
                            <a:solidFill>
                              <a:schemeClr val="bg1"/>
                            </a:solidFill>
                          </a:ln>
                          <a:solidFill>
                            <a:schemeClr val="bg1"/>
                          </a:solidFill>
                          <a:effectLst/>
                        </a:rPr>
                        <a:t>Cummins</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CES 20081</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M 3575, M 3275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MTU</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Type 2.1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Mack</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EO-O Premium Plus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Volvo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VDS-4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Renault </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RLD-3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Caterpillar</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ECF-3, ECF-2, ECF-1-a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DDC</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93K218</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Global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DHD-1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JASO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DH-1, DH-2</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9" name="Rectangle 18"/>
          <p:cNvSpPr/>
          <p:nvPr/>
        </p:nvSpPr>
        <p:spPr>
          <a:xfrm>
            <a:off x="121213" y="1920565"/>
            <a:ext cx="2289152" cy="461665"/>
          </a:xfrm>
          <a:prstGeom prst="rect">
            <a:avLst/>
          </a:prstGeom>
          <a:noFill/>
        </p:spPr>
        <p:txBody>
          <a:bodyPr wrap="none" lIns="91440" tIns="45720" rIns="91440" bIns="45720">
            <a:spAutoFit/>
          </a:bodyPr>
          <a:lstStyle/>
          <a:p>
            <a:pPr algn="ctr"/>
            <a:r>
              <a:rPr lang="el-GR"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Πλεονεκτήματα</a:t>
            </a:r>
            <a:r>
              <a:rPr lang="en-GB"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459902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1169" y="1284287"/>
            <a:ext cx="3576482" cy="47686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00747" y="3227313"/>
            <a:ext cx="2588150" cy="2540281"/>
          </a:xfrm>
          <a:prstGeom prst="rect">
            <a:avLst/>
          </a:prstGeom>
        </p:spPr>
      </p:pic>
      <p:sp>
        <p:nvSpPr>
          <p:cNvPr id="5" name="Rectangle 4"/>
          <p:cNvSpPr/>
          <p:nvPr/>
        </p:nvSpPr>
        <p:spPr>
          <a:xfrm>
            <a:off x="214715" y="1921029"/>
            <a:ext cx="7229439" cy="3894190"/>
          </a:xfrm>
          <a:prstGeom prst="rect">
            <a:avLst/>
          </a:prstGeom>
        </p:spPr>
        <p:txBody>
          <a:bodyPr wrap="square">
            <a:spAutoFit/>
          </a:bodyPr>
          <a:lstStyle/>
          <a:p>
            <a:pPr lvl="0">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Ημισυνθετικό λάδι για κινητήρες ντίζελ που πληροί απαιτήσεις για </a:t>
            </a:r>
            <a:r>
              <a:rPr lang="el-GR" sz="175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μεγάλα </a:t>
            </a:r>
            <a:r>
              <a:rPr lang="el-GR" sz="1750"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χρονικά διαστήματα αποστράγγισης </a:t>
            </a:r>
            <a:r>
              <a:rPr lang="el-GR" sz="1750"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λαδιού. Το </a:t>
            </a:r>
            <a:r>
              <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XHPD </a:t>
            </a:r>
            <a:r>
              <a:rPr lang="en-GB"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10W-40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της </a:t>
            </a:r>
            <a:r>
              <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είναι υψηλής απόδοσης λάδι για κινητήρες ντίζελ βαριάς χρήσης. Συντέθηκε από τα πιο πρόσφατα αποθέματα συνθετικής βάσης κι εγκεκριμένα πρόσθετα</a:t>
            </a:r>
            <a:r>
              <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n-GB"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Πρόσφατοι κανονισμοί για τις εκπομπές ρύπων απαιτούν περισσότερα από τους κατασκευαστές κινητήρων ντίζελ. Το </a:t>
            </a:r>
            <a:r>
              <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XHPD </a:t>
            </a:r>
            <a:r>
              <a:rPr lang="en-GB"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10W-40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σχεδιάστηκε για να πληροί τις αυστηρές απαιτήσεις συγκεκριμένων κινητήρων, μέχρι και για τους </a:t>
            </a:r>
            <a:r>
              <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Euro 5. </a:t>
            </a:r>
          </a:p>
          <a:p>
            <a:pPr>
              <a:spcAft>
                <a:spcPts val="0"/>
              </a:spcAft>
              <a:tabLst>
                <a:tab pos="2865755" algn="ctr"/>
                <a:tab pos="5731510" algn="r"/>
              </a:tabLst>
            </a:pPr>
            <a:endParaRPr lang="en-GB"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a:t>
            </a:r>
            <a:r>
              <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XHPD </a:t>
            </a:r>
            <a:r>
              <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10W-40 </a:t>
            </a: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είναι κατάλληλο για ευρύ φάσμα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ατμοσφαιρικών </a:t>
            </a:r>
            <a:r>
              <a:rPr lang="el-GR"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και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υπερτροφοδοτούμενων κινητήρων</a:t>
            </a: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ντίζελ βαριάς χρήσης σε φορτηγά, λεωφορεία, πούλμαν, κι εργοστασιακό και βιομηχανικό εξοπλισμό. Είναι αναμίξιμο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με </a:t>
            </a:r>
            <a:r>
              <a:rPr lang="el-GR"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όλα τα λάδια </a:t>
            </a:r>
            <a:r>
              <a:rPr lang="el-GR" sz="1750"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συνθετικής </a:t>
            </a:r>
            <a:r>
              <a:rPr lang="el-GR"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και ορυκτής βάσης.</a:t>
            </a:r>
            <a:r>
              <a:rPr lang="en-GB" sz="1750"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sz="1750" dirty="0">
              <a:solidFill>
                <a:schemeClr val="accent5">
                  <a:lumMod val="50000"/>
                </a:schemeClr>
              </a:solidFill>
            </a:endParaRPr>
          </a:p>
        </p:txBody>
      </p:sp>
    </p:spTree>
    <p:extLst>
      <p:ext uri="{BB962C8B-B14F-4D97-AF65-F5344CB8AC3E}">
        <p14:creationId xmlns:p14="http://schemas.microsoft.com/office/powerpoint/2010/main" val="22540950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1169" y="1284287"/>
            <a:ext cx="3576482" cy="47686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88492" y="3040399"/>
            <a:ext cx="2588150" cy="2540281"/>
          </a:xfrm>
          <a:prstGeom prst="rect">
            <a:avLst/>
          </a:prstGeom>
        </p:spPr>
      </p:pic>
      <p:sp>
        <p:nvSpPr>
          <p:cNvPr id="6" name="Rectangle 5"/>
          <p:cNvSpPr/>
          <p:nvPr/>
        </p:nvSpPr>
        <p:spPr>
          <a:xfrm>
            <a:off x="214715" y="2052517"/>
            <a:ext cx="4473195" cy="3970318"/>
          </a:xfrm>
          <a:prstGeom prst="rect">
            <a:avLst/>
          </a:prstGeom>
        </p:spPr>
        <p:txBody>
          <a:bodyPr wrap="square">
            <a:spAutoFit/>
          </a:bodyPr>
          <a:lstStyle/>
          <a:p>
            <a:pPr>
              <a:spcAft>
                <a:spcPts val="0"/>
              </a:spcAft>
              <a:tabLst>
                <a:tab pos="2865755" algn="ctr"/>
                <a:tab pos="5731510" algn="r"/>
              </a:tabLst>
            </a:pP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Για χρήση σε εκτεταμένα</a:t>
            </a:r>
            <a:r>
              <a:rPr lang="el-GR"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 </a:t>
            </a:r>
            <a:r>
              <a:rPr lang="el-GR"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χρονικά διαστήματα αποστράγγισης λαδιού</a:t>
            </a:r>
            <a:endPar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Υψηλή αποδοτικότητα καυσίμων κι εξοικονόμηση</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Μειωμένη κατανάλωση λαδιού κι εκπομπές ρύπων</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Εξαιρετική καθαριότητα κινητήρα και μειωμένα ιζήματα</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Μειωμένο κόστος συντήρησης</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tabLst>
                <a:tab pos="2865755" algn="ctr"/>
                <a:tab pos="5731510" algn="r"/>
              </a:tabLst>
            </a:pPr>
            <a:r>
              <a:rPr lang="el-GR"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Εξαιρετική σταθερότητα </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σε ψηλές </a:t>
            </a:r>
            <a:r>
              <a:rPr lang="el-GR"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και </a:t>
            </a:r>
            <a:r>
              <a:rPr lang="el-GR"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χαμηλές θερμοκρασίες</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906314164"/>
              </p:ext>
            </p:extLst>
          </p:nvPr>
        </p:nvGraphicFramePr>
        <p:xfrm>
          <a:off x="4131652" y="1774586"/>
          <a:ext cx="2787650" cy="1950720"/>
        </p:xfrm>
        <a:graphic>
          <a:graphicData uri="http://schemas.openxmlformats.org/drawingml/2006/table">
            <a:tbl>
              <a:tblPr>
                <a:tableStyleId>{5C22544A-7EE6-4342-B048-85BDC9FD1C3A}</a:tableStyleId>
              </a:tblPr>
              <a:tblGrid>
                <a:gridCol w="1393825"/>
                <a:gridCol w="1393825"/>
              </a:tblGrid>
              <a:tr h="0">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ACEA</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E4, E7</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API</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CI-4</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MB </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228.5</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Mack</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EO-L</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MAN</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M 3277</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Renault</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RXD</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MTU</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Type 3</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Volvo</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VDS-3</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0" name="Rectangle 9"/>
          <p:cNvSpPr/>
          <p:nvPr/>
        </p:nvSpPr>
        <p:spPr>
          <a:xfrm>
            <a:off x="192657" y="2052517"/>
            <a:ext cx="2289153" cy="461665"/>
          </a:xfrm>
          <a:prstGeom prst="rect">
            <a:avLst/>
          </a:prstGeom>
          <a:noFill/>
        </p:spPr>
        <p:txBody>
          <a:bodyPr wrap="none" lIns="91440" tIns="45720" rIns="91440" bIns="45720">
            <a:spAutoFit/>
          </a:bodyPr>
          <a:lstStyle/>
          <a:p>
            <a:pPr algn="ctr"/>
            <a:r>
              <a:rPr lang="el-GR"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Πλεονεκτήματα</a:t>
            </a:r>
            <a:r>
              <a:rPr lang="en-GB" sz="2400" b="1" u="sng"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4228338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44950"/>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84179" y="2967335"/>
            <a:ext cx="5132687" cy="769441"/>
          </a:xfrm>
          <a:prstGeom prst="rect">
            <a:avLst/>
          </a:prstGeom>
          <a:noFill/>
        </p:spPr>
        <p:txBody>
          <a:bodyPr wrap="none" lIns="91440" tIns="45720" rIns="91440" bIns="45720">
            <a:spAutoFit/>
          </a:bodyPr>
          <a:lstStyle/>
          <a:p>
            <a:pPr algn="ctr"/>
            <a:r>
              <a:rPr lang="el-GR"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Κατανάλωση Λαδιού</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3850482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1734350" y="3286137"/>
            <a:ext cx="8568744" cy="830997"/>
          </a:xfrm>
          <a:prstGeom prst="rect">
            <a:avLst/>
          </a:prstGeom>
        </p:spPr>
        <p:txBody>
          <a:bodyPr wrap="square">
            <a:spAutoFit/>
          </a:bodyPr>
          <a:lstStyle/>
          <a:p>
            <a:r>
              <a:rPr lang="el-GR" sz="2400" dirty="0" smtClean="0">
                <a:solidFill>
                  <a:schemeClr val="accent5">
                    <a:lumMod val="50000"/>
                  </a:schemeClr>
                </a:solidFill>
              </a:rPr>
              <a:t>Το αποδεκτό επίπεδο κατανάλωσης λαδιού όπως καθορίζεται από τους ΚΑΕ είναι μέχρι 0,5 λίτρο ανά 1.000 χλμ (περίπου 620 μίλια).</a:t>
            </a:r>
            <a:r>
              <a:rPr lang="en-GB" sz="2400" dirty="0" smtClean="0">
                <a:solidFill>
                  <a:schemeClr val="accent5">
                    <a:lumMod val="50000"/>
                  </a:schemeClr>
                </a:solidFill>
              </a:rPr>
              <a:t> </a:t>
            </a:r>
            <a:endParaRPr lang="en-GB" sz="2400" dirty="0">
              <a:solidFill>
                <a:schemeClr val="accent5">
                  <a:lumMod val="50000"/>
                </a:schemeClr>
              </a:solidFill>
            </a:endParaRPr>
          </a:p>
        </p:txBody>
      </p:sp>
      <p:sp>
        <p:nvSpPr>
          <p:cNvPr id="20" name="Rectangle 19"/>
          <p:cNvSpPr/>
          <p:nvPr/>
        </p:nvSpPr>
        <p:spPr>
          <a:xfrm>
            <a:off x="677456" y="2181729"/>
            <a:ext cx="2720552" cy="769441"/>
          </a:xfrm>
          <a:prstGeom prst="rect">
            <a:avLst/>
          </a:prstGeom>
          <a:noFill/>
        </p:spPr>
        <p:txBody>
          <a:bodyPr wrap="none" lIns="91440" tIns="45720" rIns="91440" bIns="45720">
            <a:spAutoFit/>
          </a:bodyPr>
          <a:lstStyle/>
          <a:p>
            <a:pPr algn="ctr"/>
            <a:r>
              <a:rPr lang="el-GR" sz="4400"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Ξέρετε ότι;</a:t>
            </a:r>
            <a:endParaRPr lang="en-GB" sz="4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8" name="Rectangle 7"/>
          <p:cNvSpPr/>
          <p:nvPr/>
        </p:nvSpPr>
        <p:spPr>
          <a:xfrm>
            <a:off x="6610670" y="4731412"/>
            <a:ext cx="3941913" cy="769441"/>
          </a:xfrm>
          <a:prstGeom prst="rect">
            <a:avLst/>
          </a:prstGeom>
        </p:spPr>
        <p:txBody>
          <a:bodyPr wrap="none">
            <a:spAutoFit/>
          </a:bodyPr>
          <a:lstStyle/>
          <a:p>
            <a:pPr lvl="0" algn="ctr"/>
            <a:r>
              <a:rPr lang="el-GR" sz="4400" b="1" i="1" dirty="0" smtClean="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rPr>
              <a:t>Τί το επηρεάζει;</a:t>
            </a:r>
            <a:endParaRPr lang="en-GB" sz="4400" b="1" i="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endParaRPr>
          </a:p>
        </p:txBody>
      </p:sp>
    </p:spTree>
    <p:extLst>
      <p:ext uri="{BB962C8B-B14F-4D97-AF65-F5344CB8AC3E}">
        <p14:creationId xmlns:p14="http://schemas.microsoft.com/office/powerpoint/2010/main" val="141795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3217657" y="1615297"/>
            <a:ext cx="8494506" cy="4431983"/>
          </a:xfrm>
          <a:prstGeom prst="rect">
            <a:avLst/>
          </a:prstGeom>
        </p:spPr>
        <p:txBody>
          <a:bodyPr wrap="square">
            <a:spAutoFit/>
          </a:bodyPr>
          <a:lstStyle/>
          <a:p>
            <a:pPr>
              <a:spcAft>
                <a:spcPts val="0"/>
              </a:spcAft>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Η κατανάλωση ορισμένης ποσότητας λαδιού είναι φυσιολογικό χαρακτηριστικό όλων των κινητήρων.</a:t>
            </a:r>
            <a:r>
              <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Ο ρυθμός χρήσης, όμως, μπορεί να επηρεαστεί από διάφορους παράγοντες, όπως</a:t>
            </a:r>
            <a:r>
              <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Τον τρόπο οδήγησης</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είδος της διαδρομής</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 γενική φθορά</a:t>
            </a:r>
            <a:r>
              <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π.χ υψηλή διανυθείσα απόσταση)</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Την έλλειψη ορθής συντήρησης</a:t>
            </a:r>
            <a:endPar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χαμηλό επίπεδο λαδιού ή ψυκτικού υγρού στον κινητήρα</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Την υπερθέρμανση του κινητήρα</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Τις επιδιορθώσεις κακής ποιότητας</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 ρύθμιση της απόδοσης (</a:t>
            </a:r>
            <a:r>
              <a:rPr lang="en-GB"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performance tuning)</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tabLst>
                <a:tab pos="2865755" algn="ctr"/>
                <a:tab pos="5731510" algn="r"/>
              </a:tabLst>
            </a:pPr>
            <a:r>
              <a:rPr lang="el-GR" sz="175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είδος του λαδιού που χρησιμοποιείται</a:t>
            </a:r>
            <a:endParaRPr lang="en-GB" sz="175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Για να βεβαιωθείτε ότι χρησιμοποιείτε το ορθό είδος λαδιού για το όχημά σας, παρακαλούμε όπως αναφερθείτε στο εγχειρίδιο χρήσης ή επικοινωνήστε με την </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32008" y="2877182"/>
            <a:ext cx="2146100" cy="954107"/>
          </a:xfrm>
          <a:prstGeom prst="rect">
            <a:avLst/>
          </a:prstGeom>
          <a:noFill/>
        </p:spPr>
        <p:txBody>
          <a:bodyPr wrap="none" lIns="91440" tIns="45720" rIns="91440" bIns="45720">
            <a:spAutoFit/>
          </a:bodyPr>
          <a:lstStyle/>
          <a:p>
            <a:pPr algn="ctr"/>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Κατανάλωση</a:t>
            </a:r>
          </a:p>
          <a:p>
            <a:pPr algn="ctr"/>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Λαδιού</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9102798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3505200" y="1594427"/>
            <a:ext cx="8424862" cy="4278094"/>
          </a:xfrm>
          <a:prstGeom prst="rect">
            <a:avLst/>
          </a:prstGeom>
        </p:spPr>
        <p:txBody>
          <a:bodyPr wrap="square">
            <a:spAutoFit/>
          </a:bodyPr>
          <a:lstStyle/>
          <a:p>
            <a:pPr>
              <a:spcAft>
                <a:spcPts val="0"/>
              </a:spcAft>
              <a:tabLst>
                <a:tab pos="2865755" algn="ctr"/>
                <a:tab pos="5731510" algn="r"/>
              </a:tabLst>
            </a:pP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Η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προμηθεύεται τα προϊόντα της από βασικό κατασκευαστή που συνεργάζεται με τη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Lubrizol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για τη δημιουργία λαδιών κινητήρα που μειώνουν την κατανάλωση λαδιού, μεγιστοποιούν την απόδοση και αυξάνουν την εξοικονόμηση καυσίμων του οχήματός σας. Το όχημα σας σχεδιάστηκε για να έχει βέλτιστη απόδοση με τη χρήση ποιοτικών λιπαντικών.</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Η σειρά συνθετικών μηχανέλαιων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Gold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της </a:t>
            </a:r>
            <a:r>
              <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προσφέρει την ιδανική επιλογή</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endPar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Gold 5W-30 Fully Synthetic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είναι το πιο δυνατό κ</a:t>
            </a:r>
            <a:r>
              <a:rPr lang="el-GR"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α</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ι προηγμένο λάδι κινητήρα της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Η μοναδική προσαρμοζόμενη δύναμή του μειώνει την επαφή μετάλλου με μέταλλο σε φάσμα διαφορετικών ταχυτήτων οδήγησης.</a:t>
            </a:r>
            <a:endPar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sz="17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Το </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 Gold 5W-30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μειώνει την τριβή και αυξάνει την απόδοση του κινητήρα ενώ ταυτόχρονα επιτρέπει την παρατεταμένη απόδοση του κινητήρα. Η δύναμη και ροπή του κινητήρα που διατηρείται μεταξύ σέρβις μέσω του σταθερού ελέγχου του ιξώδους του λαδιού συμβάλλει στη μείωση των εξόδων λειτουργίας του οχήματός σας. Το</a:t>
            </a:r>
            <a:r>
              <a:rPr lang="en-GB"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FTNC Gold 5W-30 </a:t>
            </a:r>
            <a:r>
              <a:rPr lang="el-GR" sz="1700"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δημιουργήθηκε συγκεκριμένα για διαστήματα μεγάλης διάρκειας μεταξύ σέρβις.</a:t>
            </a:r>
            <a:endParaRPr lang="en-US" sz="17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sz="17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8"/>
          <a:stretch>
            <a:fillRect/>
          </a:stretch>
        </p:blipFill>
        <p:spPr>
          <a:xfrm>
            <a:off x="535861" y="2233622"/>
            <a:ext cx="2723959" cy="3331784"/>
          </a:xfrm>
          <a:prstGeom prst="rect">
            <a:avLst/>
          </a:prstGeom>
          <a:ln w="57150" cap="sq">
            <a:solidFill>
              <a:srgbClr val="FFCC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4662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4043812" y="1929395"/>
            <a:ext cx="7847459" cy="4247317"/>
          </a:xfrm>
          <a:prstGeom prst="rect">
            <a:avLst/>
          </a:prstGeom>
        </p:spPr>
        <p:txBody>
          <a:bodyPr wrap="square">
            <a:spAutoFit/>
          </a:bodyPr>
          <a:lstStyle/>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 </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Gold 5W-30 </a:t>
            </a: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Πλήρως Συνθετικό Λάδι Κινητήρα </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Low SAPS</a:t>
            </a:r>
          </a:p>
          <a:p>
            <a:pPr>
              <a:spcAft>
                <a:spcPts val="0"/>
              </a:spcAft>
              <a:tabLst>
                <a:tab pos="2865755" algn="ctr"/>
                <a:tab pos="5731510" algn="r"/>
              </a:tabLst>
            </a:pP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Καλύτερο για το περιβάλλον</a:t>
            </a:r>
            <a:endParaRPr lang="en-GB" sz="36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Όλα τα λάδια κινητήρα τεχνολογίας </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Low SAPS </a:t>
            </a: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της </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FTNC</a:t>
            </a: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έχουν δημιουργηθεί για να έχουν καθαρή απόδοση</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p>
          <a:p>
            <a:pPr>
              <a:spcAft>
                <a:spcPts val="0"/>
              </a:spcAft>
              <a:tabLst>
                <a:tab pos="2865755" algn="ctr"/>
                <a:tab pos="5731510" algn="r"/>
              </a:tabLst>
            </a:pP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l-GR"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Η σειρά έχει εξαιρετικά επίπεδα απόδοσης ενώ ταυτόχρονα διατηρεί την αποδοτικότητα της διάταξης της εξάτμισης, με αποτέλεσμα τη μείωση των εκπομπών ρύπων</a:t>
            </a: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a:t>
            </a:r>
          </a:p>
          <a:p>
            <a:pPr>
              <a:spcAft>
                <a:spcPts val="0"/>
              </a:spcAft>
              <a:tabLst>
                <a:tab pos="2865755" algn="ctr"/>
                <a:tab pos="5731510" algn="r"/>
              </a:tabLst>
            </a:pPr>
            <a:endParaRPr lang="en-US"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US"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 name="Picture 19"/>
          <p:cNvPicPr>
            <a:picLocks noChangeAspect="1"/>
          </p:cNvPicPr>
          <p:nvPr/>
        </p:nvPicPr>
        <p:blipFill>
          <a:blip r:embed="rId8"/>
          <a:stretch>
            <a:fillRect/>
          </a:stretch>
        </p:blipFill>
        <p:spPr>
          <a:xfrm>
            <a:off x="535861" y="2233622"/>
            <a:ext cx="2723959" cy="3331784"/>
          </a:xfrm>
          <a:prstGeom prst="rect">
            <a:avLst/>
          </a:prstGeom>
          <a:ln w="57150" cap="sq">
            <a:solidFill>
              <a:srgbClr val="FFCC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148116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44950"/>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1019908" y="2488933"/>
            <a:ext cx="5837452" cy="2554545"/>
          </a:xfrm>
          <a:prstGeom prst="rect">
            <a:avLst/>
          </a:prstGeom>
          <a:noFill/>
        </p:spPr>
        <p:txBody>
          <a:bodyPr wrap="square" lIns="91440" tIns="45720" rIns="91440" bIns="45720">
            <a:spAutoFit/>
          </a:bodyPr>
          <a:lstStyle/>
          <a:p>
            <a:pPr algn="ctr"/>
            <a:r>
              <a:rPr lang="el-GR" sz="4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Διαθέτουμε και άλλα προϊόντα.</a:t>
            </a:r>
            <a:endParaRPr lang="en-GB" sz="4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l-GR" sz="4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Παρακαλούμε ρωτήστε μας.</a:t>
            </a:r>
            <a:endParaRPr lang="en-GB" sz="4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14408728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940756" y="2804239"/>
            <a:ext cx="6167275" cy="1846659"/>
          </a:xfrm>
          <a:prstGeom prst="rect">
            <a:avLst/>
          </a:prstGeom>
          <a:noFill/>
        </p:spPr>
        <p:txBody>
          <a:bodyPr wrap="square" lIns="91440" tIns="45720" rIns="91440" bIns="45720">
            <a:spAutoFit/>
          </a:bodyPr>
          <a:lstStyle/>
          <a:p>
            <a:pPr algn="ctr"/>
            <a:r>
              <a:rPr lang="el-GR" sz="3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Σας ευχαριστούμε για το χρόνο σας.</a:t>
            </a:r>
          </a:p>
          <a:p>
            <a:pPr algn="ctr"/>
            <a:r>
              <a:rPr lang="el-GR" sz="3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Έχετε απορίες;</a:t>
            </a:r>
            <a:r>
              <a:rPr lang="en-GB" sz="3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endParaRPr lang="en-GB" sz="3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016260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53267" y="428820"/>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730862"/>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785445" y="2706385"/>
            <a:ext cx="11535757" cy="2585323"/>
          </a:xfrm>
          <a:prstGeom prst="rect">
            <a:avLst/>
          </a:prstGeom>
          <a:noFill/>
        </p:spPr>
        <p:txBody>
          <a:bodyPr wrap="square" lIns="91440" tIns="45720" rIns="91440" bIns="45720">
            <a:spAutoFit/>
          </a:bodyPr>
          <a:lstStyle/>
          <a:p>
            <a:pPr algn="ctr"/>
            <a:r>
              <a:rPr lang="el-GR" sz="5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Λιπαντικά Υψηλής Ποιότητας</a:t>
            </a:r>
            <a:r>
              <a:rPr lang="en-GB" sz="5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l-GR" sz="5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Ποιότητα που μπορείτε να εμπιστευτείτε!</a:t>
            </a:r>
            <a:endParaRPr lang="en-GB"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4003664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6203</TotalTime>
  <Words>1670</Words>
  <Application>Microsoft Office PowerPoint</Application>
  <PresentationFormat>Custom</PresentationFormat>
  <Paragraphs>315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Eastwood</dc:creator>
  <cp:lastModifiedBy>HP</cp:lastModifiedBy>
  <cp:revision>239</cp:revision>
  <cp:lastPrinted>2016-05-17T12:00:44Z</cp:lastPrinted>
  <dcterms:created xsi:type="dcterms:W3CDTF">2016-03-04T15:53:49Z</dcterms:created>
  <dcterms:modified xsi:type="dcterms:W3CDTF">2016-05-17T12:40:58Z</dcterms:modified>
</cp:coreProperties>
</file>